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3" r:id="rId1"/>
  </p:sldMasterIdLst>
  <p:notesMasterIdLst>
    <p:notesMasterId r:id="rId6"/>
  </p:notesMasterIdLst>
  <p:sldIdLst>
    <p:sldId id="445" r:id="rId2"/>
    <p:sldId id="406" r:id="rId3"/>
    <p:sldId id="457" r:id="rId4"/>
    <p:sldId id="1125" r:id="rId5"/>
  </p:sldIdLst>
  <p:sldSz cx="9144000" cy="5143500" type="screen16x9"/>
  <p:notesSz cx="7077075" cy="8412163"/>
  <p:embeddedFontLst>
    <p:embeddedFont>
      <p:font typeface="Trebuchet MS" panose="020B0603020202020204" pitchFamily="34" charset="0"/>
      <p:regular r:id="rId7"/>
      <p:bold r:id="rId8"/>
      <p:italic r:id="rId9"/>
      <p:boldItalic r:id="rId10"/>
    </p:embeddedFont>
    <p:embeddedFont>
      <p:font typeface="Wingdings 3" panose="05040102010807070707" pitchFamily="18" charset="2"/>
      <p:regular r:id="rId11"/>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16">
          <p15:clr>
            <a:srgbClr val="9AA0A6"/>
          </p15:clr>
        </p15:guide>
        <p15:guide id="2" orient="horz" pos="360">
          <p15:clr>
            <a:srgbClr val="9AA0A6"/>
          </p15:clr>
        </p15:guide>
        <p15:guide id="3" orient="horz" pos="1224">
          <p15:clr>
            <a:srgbClr val="9AA0A6"/>
          </p15:clr>
        </p15:guide>
        <p15:guide id="4" pos="936">
          <p15:clr>
            <a:srgbClr val="9AA0A6"/>
          </p15:clr>
        </p15:guide>
        <p15:guide id="5" orient="horz" pos="828">
          <p15:clr>
            <a:srgbClr val="9AA0A6"/>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ndy McCullough" initials="WM" lastIdx="25" clrIdx="0">
    <p:extLst>
      <p:ext uri="{19B8F6BF-5375-455C-9EA6-DF929625EA0E}">
        <p15:presenceInfo xmlns:p15="http://schemas.microsoft.com/office/powerpoint/2012/main" userId="c4dbb1a45c8dc3a9" providerId="Windows Live"/>
      </p:ext>
    </p:extLst>
  </p:cmAuthor>
  <p:cmAuthor id="2" name="Patten, Bethany" initials="PB" lastIdx="9" clrIdx="1">
    <p:extLst>
      <p:ext uri="{19B8F6BF-5375-455C-9EA6-DF929625EA0E}">
        <p15:presenceInfo xmlns:p15="http://schemas.microsoft.com/office/powerpoint/2012/main" userId="S::Bethany.Patten@Illinois.gov::7a3f20c9-a07e-44f3-b198-083001ac7147" providerId="AD"/>
      </p:ext>
    </p:extLst>
  </p:cmAuthor>
  <p:cmAuthor id="3" name="Ejeh, Shauna" initials="ES" lastIdx="10" clrIdx="2">
    <p:extLst>
      <p:ext uri="{19B8F6BF-5375-455C-9EA6-DF929625EA0E}">
        <p15:presenceInfo xmlns:p15="http://schemas.microsoft.com/office/powerpoint/2012/main" userId="S::shauna.ejeh@actforchildren.org::77ff3ab5-d8ed-441c-b028-f7b1976e38a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316B267-E6FB-46B0-9B7B-9DF593BDE5C1}">
  <a:tblStyle styleId="{1316B267-E6FB-46B0-9B7B-9DF593BDE5C1}"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565" autoAdjust="0"/>
  </p:normalViewPr>
  <p:slideViewPr>
    <p:cSldViewPr snapToGrid="0">
      <p:cViewPr varScale="1">
        <p:scale>
          <a:sx n="63" d="100"/>
          <a:sy n="63" d="100"/>
        </p:scale>
        <p:origin x="1380" y="48"/>
      </p:cViewPr>
      <p:guideLst>
        <p:guide pos="216"/>
        <p:guide orient="horz" pos="360"/>
        <p:guide orient="horz" pos="1224"/>
        <p:guide pos="936"/>
        <p:guide orient="horz" pos="8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733425" y="630238"/>
            <a:ext cx="5611813" cy="31559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7708" y="3995778"/>
            <a:ext cx="5661660" cy="3785473"/>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1675"/>
            <a:ext cx="6242050" cy="35115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37375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Wendy</a:t>
            </a:r>
          </a:p>
        </p:txBody>
      </p:sp>
    </p:spTree>
    <p:extLst>
      <p:ext uri="{BB962C8B-B14F-4D97-AF65-F5344CB8AC3E}">
        <p14:creationId xmlns:p14="http://schemas.microsoft.com/office/powerpoint/2010/main" val="3881209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3425" y="630238"/>
            <a:ext cx="5610225" cy="3155950"/>
          </a:xfrm>
        </p:spPr>
      </p:sp>
      <p:sp>
        <p:nvSpPr>
          <p:cNvPr id="3" name="Notes Placeholder 2"/>
          <p:cNvSpPr>
            <a:spLocks noGrp="1"/>
          </p:cNvSpPr>
          <p:nvPr>
            <p:ph type="body" idx="1"/>
          </p:nvPr>
        </p:nvSpPr>
        <p:spPr/>
        <p:txBody>
          <a:bodyPr/>
          <a:lstStyle/>
          <a:p>
            <a:pPr marL="163084" indent="0">
              <a:buNone/>
            </a:pPr>
            <a:r>
              <a:rPr lang="en-US" dirty="0"/>
              <a:t>Wendy</a:t>
            </a:r>
          </a:p>
          <a:p>
            <a:pPr marL="163084" indent="0">
              <a:buNone/>
            </a:pPr>
            <a:endParaRPr lang="en-US" dirty="0"/>
          </a:p>
          <a:p>
            <a:pPr marL="163084" indent="0">
              <a:buNone/>
            </a:pPr>
            <a:r>
              <a:rPr lang="en-US" dirty="0"/>
              <a:t>Based on input from the field and IAC discussions, we have developed 3 directional recommendations as a first step to aligning the functions of regional intermediaries so that families and communities can more easily access services. </a:t>
            </a:r>
          </a:p>
          <a:p>
            <a:pPr marL="163084" indent="0">
              <a:buNone/>
            </a:pPr>
            <a:endParaRPr lang="en-US" dirty="0"/>
          </a:p>
          <a:p>
            <a:pPr marL="163084" indent="0">
              <a:buNone/>
            </a:pPr>
            <a:r>
              <a:rPr lang="en-US" dirty="0"/>
              <a:t>It starts with the State aligning governance and systems across programs that would better enable intermediaries to align support at the regional level, including:</a:t>
            </a:r>
          </a:p>
          <a:p>
            <a:pPr marL="469682" indent="-306598"/>
            <a:r>
              <a:rPr lang="en-US" dirty="0"/>
              <a:t>Aligning regional intermediary service area boundaries to have more clear, consolidated partnerships.</a:t>
            </a:r>
          </a:p>
          <a:p>
            <a:pPr marL="469682" indent="-306598"/>
            <a:r>
              <a:rPr lang="en-US" dirty="0"/>
              <a:t>Unifying intake and application forms and processes for CCAP, EI &amp; HV so regional intermediaries can complete intake and eligibility determination for all DEC programs.</a:t>
            </a:r>
          </a:p>
          <a:p>
            <a:pPr marL="469682" indent="-306598"/>
            <a:endParaRPr lang="en-US" dirty="0"/>
          </a:p>
          <a:p>
            <a:pPr marL="163084" indent="0">
              <a:buNone/>
            </a:pPr>
            <a:r>
              <a:rPr lang="en-US" dirty="0"/>
              <a:t>With governance and systems aligned across programs, we can then equip regional intermediary structures to provide integrated intake and referrals, and work in a united way to support community development. </a:t>
            </a:r>
          </a:p>
          <a:p>
            <a:pPr marL="163084" indent="0">
              <a:buNone/>
            </a:pPr>
            <a:endParaRPr lang="en-US" dirty="0"/>
          </a:p>
          <a:p>
            <a:pPr marL="163084" indent="0">
              <a:buNone/>
            </a:pPr>
            <a:r>
              <a:rPr lang="en-US" dirty="0"/>
              <a:t>Integrated Intake &amp; Referral includes:</a:t>
            </a:r>
          </a:p>
          <a:p>
            <a:pPr marL="469682" indent="-306598" defTabSz="939363">
              <a:defRPr/>
            </a:pPr>
            <a:r>
              <a:rPr lang="en-US" dirty="0"/>
              <a:t>Expanding the scope and capabilities of our state-wide regional structures so that any point of entry into the system can provide a single, integrated intake experience for families, and referrals to all programs that they may need.</a:t>
            </a:r>
          </a:p>
          <a:p>
            <a:pPr marL="469682" indent="-306598" defTabSz="939363">
              <a:defRPr/>
            </a:pPr>
            <a:r>
              <a:rPr lang="en-US" dirty="0"/>
              <a:t>Expanding and uniting integrated referral systems, and databases for ECEC providers and community resources, to enable a more efficient, seamless, method for providing referrals and warm hand offs across programs.</a:t>
            </a:r>
          </a:p>
          <a:p>
            <a:pPr marL="469682" indent="-306598" defTabSz="939363">
              <a:defRPr/>
            </a:pPr>
            <a:endParaRPr lang="en-US" dirty="0"/>
          </a:p>
          <a:p>
            <a:pPr marL="163084" indent="0" defTabSz="939363">
              <a:buNone/>
              <a:defRPr/>
            </a:pPr>
            <a:r>
              <a:rPr lang="en-US" dirty="0"/>
              <a:t>Shared Community Development requires:</a:t>
            </a:r>
          </a:p>
          <a:p>
            <a:pPr marL="469682" indent="-306598" defTabSz="939363">
              <a:defRPr/>
            </a:pPr>
            <a:r>
              <a:rPr lang="en-US" dirty="0"/>
              <a:t>Merging the various councils we have to form a single planning and reporting table, with a unified, shared agenda that is coordinated by one entity but includes all regional intermediaries as equal and active partners to help achieve it.</a:t>
            </a:r>
          </a:p>
          <a:p>
            <a:pPr marL="469682" indent="-306598" defTabSz="939363">
              <a:defRPr/>
            </a:pPr>
            <a:r>
              <a:rPr lang="en-US" dirty="0"/>
              <a:t>Shift resources from analyzing needs to driving change, by unifying the needs assessments and parent surveys into one per region, providing universal access to this information, and reducing the frequency by which we require updates to needs assessments.</a:t>
            </a:r>
          </a:p>
          <a:p>
            <a:pPr marL="469682" indent="-306598" defTabSz="939363">
              <a:defRPr/>
            </a:pPr>
            <a:endParaRPr lang="en-US" dirty="0"/>
          </a:p>
          <a:p>
            <a:pPr marL="163084" indent="0" defTabSz="939363">
              <a:buNone/>
              <a:defRPr/>
            </a:pPr>
            <a:r>
              <a:rPr lang="en-US" dirty="0"/>
              <a:t>While not formally part of these recommendations, we hope the State considers 3 additional extensions to this work:</a:t>
            </a:r>
          </a:p>
          <a:p>
            <a:pPr marL="391684" indent="-228600" defTabSz="939363">
              <a:buFont typeface="+mj-lt"/>
              <a:buAutoNum type="arabicPeriod"/>
              <a:defRPr/>
            </a:pPr>
            <a:r>
              <a:rPr lang="en-US" dirty="0"/>
              <a:t>For intake &amp; referrals to be truly comprehensive, consider including the breadth of programs that support children and families when developing a single intake and application form and process, such as PFA, PI, WIC and Family Connects. </a:t>
            </a:r>
          </a:p>
          <a:p>
            <a:pPr marL="391684" indent="-228600" defTabSz="939363">
              <a:buFont typeface="+mj-lt"/>
              <a:buAutoNum type="arabicPeriod"/>
              <a:defRPr/>
            </a:pPr>
            <a:r>
              <a:rPr lang="en-US" dirty="0"/>
              <a:t>For T&amp;TA, we felt this required a more comprehensive looks at ECEC systems than we had time for, and suggest it be included in a setting that is focused on providers as the core audience of their work (e.g., workforce development). </a:t>
            </a:r>
          </a:p>
          <a:p>
            <a:pPr marL="391684" indent="-228600" defTabSz="939363">
              <a:buFont typeface="+mj-lt"/>
              <a:buAutoNum type="arabicPeriod"/>
              <a:defRPr/>
            </a:pPr>
            <a:r>
              <a:rPr lang="en-US" dirty="0"/>
              <a:t>And lastly, while not in the scope of this work, there were concerns shared throughout this process that EC local collaborations are not receiving enough support and it would be beneficial to develop a more comprehensive support model for them too.</a:t>
            </a:r>
          </a:p>
        </p:txBody>
      </p:sp>
    </p:spTree>
    <p:extLst>
      <p:ext uri="{BB962C8B-B14F-4D97-AF65-F5344CB8AC3E}">
        <p14:creationId xmlns:p14="http://schemas.microsoft.com/office/powerpoint/2010/main" val="3068727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Shauna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While it was announced that we are moving to a new State agency for Early Childhood, we ask for consideration that this work be approved to start now so we can begin planning for implementation. Streamlining intermediary supports is one of the steps towards moving to a new combined State agency and is needed as we continue to strive to make it easier for families to access services. We also know from the field that this work needs to be done and these recommendations have received positive reactions in our IAC meetings as well as a preview with regional intermediaries that provided initial input into this process.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74B7773-114C-4878-AB51-5ABAD6D5F41E}" type="slidenum">
              <a:rPr lang="en-US" smtClean="0"/>
              <a:t>4</a:t>
            </a:fld>
            <a:endParaRPr lang="en-US"/>
          </a:p>
        </p:txBody>
      </p:sp>
    </p:spTree>
    <p:extLst>
      <p:ext uri="{BB962C8B-B14F-4D97-AF65-F5344CB8AC3E}">
        <p14:creationId xmlns:p14="http://schemas.microsoft.com/office/powerpoint/2010/main" val="247718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6350"/>
            <a:ext cx="9144000" cy="5149850"/>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5DB3BA5-0218-4F0E-9A39-BD3B0F2A2D72}"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1335816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n-US"/>
              <a:t>Click to edit Master title style</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DB3BA5-0218-4F0E-9A39-BD3B0F2A2D72}"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07321328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DB3BA5-0218-4F0E-9A39-BD3B0F2A2D72}"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0136496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n-US"/>
              <a:t>Click to edit Master title style</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DB3BA5-0218-4F0E-9A39-BD3B0F2A2D72}"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57362898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DB3BA5-0218-4F0E-9A39-BD3B0F2A2D72}"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17181122"/>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n-US"/>
              <a:t>Click to edit Master title style</a:t>
            </a:r>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DB3BA5-0218-4F0E-9A39-BD3B0F2A2D72}"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7694337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DB3BA5-0218-4F0E-9A39-BD3B0F2A2D72}"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855727851"/>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DB3BA5-0218-4F0E-9A39-BD3B0F2A2D72}"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77236198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DB3BA5-0218-4F0E-9A39-BD3B0F2A2D72}"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14036189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n-US"/>
              <a:t>Click to edit Master title style</a:t>
            </a:r>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DB3BA5-0218-4F0E-9A39-BD3B0F2A2D72}" type="datetimeFigureOut">
              <a:rPr lang="en-US" smtClean="0"/>
              <a:t>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60719312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8001" y="1620442"/>
            <a:ext cx="3138026" cy="29105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17477" y="1620442"/>
            <a:ext cx="3138026" cy="29105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DB3BA5-0218-4F0E-9A39-BD3B0F2A2D72}" type="datetimeFigureOut">
              <a:rPr lang="en-US" smtClean="0"/>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87989743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DB3BA5-0218-4F0E-9A39-BD3B0F2A2D72}" type="datetimeFigureOut">
              <a:rPr lang="en-US" smtClean="0"/>
              <a:t>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76026491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75DB3BA5-0218-4F0E-9A39-BD3B0F2A2D72}" type="datetimeFigureOut">
              <a:rPr lang="en-US" smtClean="0"/>
              <a:t>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422826563"/>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DB3BA5-0218-4F0E-9A39-BD3B0F2A2D72}" type="datetimeFigureOut">
              <a:rPr lang="en-US" smtClean="0"/>
              <a:t>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488225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n-US"/>
              <a:t>Click to edit Master title style</a:t>
            </a:r>
          </a:p>
        </p:txBody>
      </p:sp>
      <p:sp>
        <p:nvSpPr>
          <p:cNvPr id="3" name="Content Placeholder 2"/>
          <p:cNvSpPr>
            <a:spLocks noGrp="1"/>
          </p:cNvSpPr>
          <p:nvPr>
            <p:ph idx="1"/>
          </p:nvPr>
        </p:nvSpPr>
        <p:spPr>
          <a:xfrm>
            <a:off x="3570346" y="386193"/>
            <a:ext cx="3385156" cy="41448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5DB3BA5-0218-4F0E-9A39-BD3B0F2A2D72}" type="datetimeFigureOut">
              <a:rPr lang="en-US" smtClean="0"/>
              <a:t>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20680222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n-US"/>
              <a:t>Click to edit Master title style</a:t>
            </a:r>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5" name="Date Placeholder 4"/>
          <p:cNvSpPr>
            <a:spLocks noGrp="1"/>
          </p:cNvSpPr>
          <p:nvPr>
            <p:ph type="dt" sz="half" idx="10"/>
          </p:nvPr>
        </p:nvSpPr>
        <p:spPr/>
        <p:txBody>
          <a:bodyPr/>
          <a:lstStyle/>
          <a:p>
            <a:fld id="{75DB3BA5-0218-4F0E-9A39-BD3B0F2A2D72}" type="datetimeFigureOut">
              <a:rPr lang="en-US" smtClean="0"/>
              <a:t>2/2/2024</a:t>
            </a:fld>
            <a:endParaRPr lang="en-US"/>
          </a:p>
        </p:txBody>
      </p:sp>
    </p:spTree>
    <p:extLst>
      <p:ext uri="{BB962C8B-B14F-4D97-AF65-F5344CB8AC3E}">
        <p14:creationId xmlns:p14="http://schemas.microsoft.com/office/powerpoint/2010/main" val="62425655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75DB3BA5-0218-4F0E-9A39-BD3B0F2A2D72}" type="datetimeFigureOut">
              <a:rPr lang="en-US" smtClean="0"/>
              <a:t>2/2/2024</a:t>
            </a:fld>
            <a:endParaRPr lang="en-US"/>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283480673"/>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Lst>
  <p:hf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38C99-762B-7ECD-205D-C3C97B092919}"/>
              </a:ext>
            </a:extLst>
          </p:cNvPr>
          <p:cNvSpPr>
            <a:spLocks noGrp="1"/>
          </p:cNvSpPr>
          <p:nvPr>
            <p:ph type="ctrTitle"/>
          </p:nvPr>
        </p:nvSpPr>
        <p:spPr/>
        <p:txBody>
          <a:bodyPr anchor="ctr"/>
          <a:lstStyle/>
          <a:p>
            <a:r>
              <a:rPr lang="en-US" dirty="0"/>
              <a:t>IL Early Learning Council- Integration &amp; Alignment Committee</a:t>
            </a:r>
            <a:br>
              <a:rPr lang="en-US" dirty="0"/>
            </a:br>
            <a:endParaRPr lang="en-US" dirty="0"/>
          </a:p>
        </p:txBody>
      </p:sp>
      <p:sp>
        <p:nvSpPr>
          <p:cNvPr id="3" name="Subtitle 2">
            <a:extLst>
              <a:ext uri="{FF2B5EF4-FFF2-40B4-BE49-F238E27FC236}">
                <a16:creationId xmlns:a16="http://schemas.microsoft.com/office/drawing/2014/main" id="{68535862-9F36-DB80-04C2-55C97CF20AEB}"/>
              </a:ext>
            </a:extLst>
          </p:cNvPr>
          <p:cNvSpPr>
            <a:spLocks noGrp="1"/>
          </p:cNvSpPr>
          <p:nvPr>
            <p:ph type="subTitle" idx="1"/>
          </p:nvPr>
        </p:nvSpPr>
        <p:spPr>
          <a:xfrm>
            <a:off x="1130300" y="3176916"/>
            <a:ext cx="5825202" cy="822674"/>
          </a:xfrm>
        </p:spPr>
        <p:txBody>
          <a:bodyPr>
            <a:normAutofit fontScale="92500" lnSpcReduction="10000"/>
          </a:bodyPr>
          <a:lstStyle/>
          <a:p>
            <a:r>
              <a:rPr lang="en-US" dirty="0"/>
              <a:t>Recommendations for Aligning Regional Intermediary Functions</a:t>
            </a:r>
          </a:p>
          <a:p>
            <a:r>
              <a:rPr lang="en-US" dirty="0"/>
              <a:t>ELC Executive Committee meeting slides</a:t>
            </a:r>
          </a:p>
          <a:p>
            <a:r>
              <a:rPr lang="en-US" dirty="0"/>
              <a:t>February 5, 2024</a:t>
            </a:r>
          </a:p>
          <a:p>
            <a:endParaRPr lang="en-US" dirty="0"/>
          </a:p>
        </p:txBody>
      </p:sp>
    </p:spTree>
    <p:extLst>
      <p:ext uri="{BB962C8B-B14F-4D97-AF65-F5344CB8AC3E}">
        <p14:creationId xmlns:p14="http://schemas.microsoft.com/office/powerpoint/2010/main" val="524809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1D980-CF55-0961-EF92-F55FFE272065}"/>
              </a:ext>
            </a:extLst>
          </p:cNvPr>
          <p:cNvSpPr>
            <a:spLocks noGrp="1"/>
          </p:cNvSpPr>
          <p:nvPr>
            <p:ph type="title"/>
          </p:nvPr>
        </p:nvSpPr>
        <p:spPr>
          <a:xfrm>
            <a:off x="214087" y="106616"/>
            <a:ext cx="7925706" cy="990600"/>
          </a:xfrm>
        </p:spPr>
        <p:txBody>
          <a:bodyPr>
            <a:normAutofit/>
          </a:bodyPr>
          <a:lstStyle/>
          <a:p>
            <a:r>
              <a:rPr lang="en-US" sz="2400" dirty="0"/>
              <a:t>ELC-IAC Priority – Overview</a:t>
            </a:r>
          </a:p>
        </p:txBody>
      </p:sp>
      <p:sp>
        <p:nvSpPr>
          <p:cNvPr id="6" name="Slide Number Placeholder 4">
            <a:extLst>
              <a:ext uri="{FF2B5EF4-FFF2-40B4-BE49-F238E27FC236}">
                <a16:creationId xmlns:a16="http://schemas.microsoft.com/office/drawing/2014/main" id="{05D7817F-AED3-E415-6F30-89408DECF768}"/>
              </a:ext>
            </a:extLst>
          </p:cNvPr>
          <p:cNvSpPr>
            <a:spLocks noGrp="1"/>
          </p:cNvSpPr>
          <p:nvPr>
            <p:ph type="sldNum" idx="12"/>
          </p:nvPr>
        </p:nvSpPr>
        <p:spPr>
          <a:xfrm>
            <a:off x="8472458" y="4663217"/>
            <a:ext cx="548700" cy="393600"/>
          </a:xfrm>
        </p:spPr>
        <p:txBody>
          <a:bodyPr/>
          <a:lstStyle/>
          <a:p>
            <a:pPr marL="0" lvl="0" indent="0" algn="r" rtl="0">
              <a:spcBef>
                <a:spcPts val="0"/>
              </a:spcBef>
              <a:spcAft>
                <a:spcPts val="0"/>
              </a:spcAft>
              <a:buNone/>
            </a:pPr>
            <a:fld id="{00000000-1234-1234-1234-123412341234}" type="slidenum">
              <a:rPr lang="en" sz="1000" smtClean="0">
                <a:solidFill>
                  <a:schemeClr val="bg1"/>
                </a:solidFill>
              </a:rPr>
              <a:t>2</a:t>
            </a:fld>
            <a:endParaRPr lang="en" sz="1000">
              <a:solidFill>
                <a:schemeClr val="bg1"/>
              </a:solidFill>
            </a:endParaRPr>
          </a:p>
        </p:txBody>
      </p:sp>
      <p:sp>
        <p:nvSpPr>
          <p:cNvPr id="5" name="Text Placeholder 2">
            <a:extLst>
              <a:ext uri="{FF2B5EF4-FFF2-40B4-BE49-F238E27FC236}">
                <a16:creationId xmlns:a16="http://schemas.microsoft.com/office/drawing/2014/main" id="{EFEAE263-B560-8DAF-9640-DE7E53AF3DAD}"/>
              </a:ext>
            </a:extLst>
          </p:cNvPr>
          <p:cNvSpPr txBox="1">
            <a:spLocks/>
          </p:cNvSpPr>
          <p:nvPr/>
        </p:nvSpPr>
        <p:spPr>
          <a:xfrm>
            <a:off x="429639" y="1285193"/>
            <a:ext cx="2623024" cy="274601"/>
          </a:xfrm>
          <a:prstGeom prst="rect">
            <a:avLst/>
          </a:prstGeom>
        </p:spPr>
        <p:txBody>
          <a:bodyPr vert="horz" lIns="91440" tIns="45720" rIns="91440" bIns="45720" rtlCol="0" anchor="t">
            <a:noAutofit/>
          </a:bodyPr>
          <a:lst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a:lstStyle>
          <a:p>
            <a:pPr marL="0" indent="0">
              <a:spcBef>
                <a:spcPts val="0"/>
              </a:spcBef>
              <a:buSzPct val="125000"/>
              <a:buFont typeface="Wingdings 3" charset="2"/>
              <a:buNone/>
            </a:pPr>
            <a:r>
              <a:rPr lang="en-US" sz="1200" b="1" dirty="0">
                <a:latin typeface="Arial" panose="020B0604020202020204" pitchFamily="34" charset="0"/>
                <a:cs typeface="Arial" panose="020B0604020202020204" pitchFamily="34" charset="0"/>
              </a:rPr>
              <a:t>Entities of focus</a:t>
            </a:r>
            <a:r>
              <a:rPr lang="en-US" sz="1200" b="1" baseline="30000" dirty="0">
                <a:latin typeface="Arial" panose="020B0604020202020204" pitchFamily="34" charset="0"/>
                <a:cs typeface="Arial" panose="020B0604020202020204" pitchFamily="34" charset="0"/>
              </a:rPr>
              <a:t>1</a:t>
            </a:r>
            <a:r>
              <a:rPr lang="en-US" sz="1200" b="1" dirty="0">
                <a:latin typeface="Arial" panose="020B0604020202020204" pitchFamily="34" charset="0"/>
                <a:cs typeface="Arial" panose="020B0604020202020204" pitchFamily="34" charset="0"/>
              </a:rPr>
              <a:t>:</a:t>
            </a:r>
          </a:p>
        </p:txBody>
      </p:sp>
      <p:sp>
        <p:nvSpPr>
          <p:cNvPr id="7" name="Content Placeholder 3">
            <a:extLst>
              <a:ext uri="{FF2B5EF4-FFF2-40B4-BE49-F238E27FC236}">
                <a16:creationId xmlns:a16="http://schemas.microsoft.com/office/drawing/2014/main" id="{96DC23C9-DE34-92FF-94A0-4CA947010BC8}"/>
              </a:ext>
            </a:extLst>
          </p:cNvPr>
          <p:cNvSpPr txBox="1">
            <a:spLocks/>
          </p:cNvSpPr>
          <p:nvPr/>
        </p:nvSpPr>
        <p:spPr>
          <a:xfrm>
            <a:off x="429639" y="1613843"/>
            <a:ext cx="3957943" cy="1775903"/>
          </a:xfrm>
          <a:prstGeom prst="rect">
            <a:avLst/>
          </a:prstGeom>
        </p:spPr>
        <p:txBody>
          <a:bodyPr lIns="91440" tIns="45720" rIns="91440" bIns="45720" anchor="t">
            <a:noAutofit/>
          </a:bodyPr>
          <a:lst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a:lstStyle>
          <a:p>
            <a:pPr>
              <a:spcBef>
                <a:spcPts val="0"/>
              </a:spcBef>
              <a:buSzPct val="100000"/>
              <a:buFont typeface="Wingdings" panose="05000000000000000000" pitchFamily="2" charset="2"/>
              <a:buChar char="v"/>
            </a:pPr>
            <a:r>
              <a:rPr lang="en-US" sz="1200" dirty="0">
                <a:latin typeface="Arial" panose="020B0604020202020204" pitchFamily="34" charset="0"/>
                <a:cs typeface="Arial" panose="020B0604020202020204" pitchFamily="34" charset="0"/>
              </a:rPr>
              <a:t>Child Care Resource and Referral Agencies (CCR&amp;R) – Child Care Assistance Program</a:t>
            </a:r>
          </a:p>
          <a:p>
            <a:pPr>
              <a:spcBef>
                <a:spcPts val="0"/>
              </a:spcBef>
              <a:buSzPct val="100000"/>
              <a:buFont typeface="Wingdings" panose="05000000000000000000" pitchFamily="2" charset="2"/>
              <a:buChar char="v"/>
            </a:pPr>
            <a:r>
              <a:rPr lang="en-US" sz="1200" dirty="0">
                <a:latin typeface="Arial" panose="020B0604020202020204" pitchFamily="34" charset="0"/>
                <a:cs typeface="Arial" panose="020B0604020202020204" pitchFamily="34" charset="0"/>
              </a:rPr>
              <a:t>Child and Family Connections Offices (CFC) - EI</a:t>
            </a:r>
          </a:p>
          <a:p>
            <a:pPr>
              <a:spcBef>
                <a:spcPts val="0"/>
              </a:spcBef>
              <a:buSzPct val="100000"/>
              <a:buFont typeface="Wingdings" panose="05000000000000000000" pitchFamily="2" charset="2"/>
              <a:buChar char="v"/>
            </a:pPr>
            <a:r>
              <a:rPr lang="en-US" sz="1200" dirty="0">
                <a:latin typeface="Arial" panose="020B0604020202020204" pitchFamily="34" charset="0"/>
                <a:cs typeface="Arial" panose="020B0604020202020204" pitchFamily="34" charset="0"/>
              </a:rPr>
              <a:t>Local Interagency Councils (LIC) - EI</a:t>
            </a:r>
          </a:p>
          <a:p>
            <a:pPr>
              <a:spcBef>
                <a:spcPts val="0"/>
              </a:spcBef>
              <a:buSzPct val="100000"/>
              <a:buFont typeface="Wingdings" panose="05000000000000000000" pitchFamily="2" charset="2"/>
              <a:buChar char="v"/>
            </a:pPr>
            <a:r>
              <a:rPr lang="en-US" sz="1200" dirty="0">
                <a:latin typeface="Arial" panose="020B0604020202020204" pitchFamily="34" charset="0"/>
                <a:cs typeface="Arial" panose="020B0604020202020204" pitchFamily="34" charset="0"/>
              </a:rPr>
              <a:t>Birth to Five Illinois (B-5 IL)</a:t>
            </a:r>
          </a:p>
          <a:p>
            <a:pPr>
              <a:spcBef>
                <a:spcPts val="0"/>
              </a:spcBef>
              <a:buSzPct val="100000"/>
              <a:buFont typeface="Wingdings" panose="05000000000000000000" pitchFamily="2" charset="2"/>
              <a:buChar char="v"/>
            </a:pPr>
            <a:r>
              <a:rPr lang="en-US" sz="1200" dirty="0">
                <a:latin typeface="Arial" panose="020B0604020202020204" pitchFamily="34" charset="0"/>
                <a:cs typeface="Arial" panose="020B0604020202020204" pitchFamily="34" charset="0"/>
              </a:rPr>
              <a:t>All Our Kids Early Childhood Networks (AOK)</a:t>
            </a:r>
          </a:p>
          <a:p>
            <a:pPr>
              <a:spcBef>
                <a:spcPts val="0"/>
              </a:spcBef>
              <a:buSzPct val="100000"/>
              <a:buFont typeface="Wingdings" panose="05000000000000000000" pitchFamily="2" charset="2"/>
              <a:buChar char="v"/>
            </a:pPr>
            <a:r>
              <a:rPr lang="en-US" sz="1200" dirty="0">
                <a:latin typeface="Arial" panose="020B0604020202020204" pitchFamily="34" charset="0"/>
                <a:cs typeface="Arial" panose="020B0604020202020204" pitchFamily="34" charset="0"/>
              </a:rPr>
              <a:t>Coordinated Intake (CI) – MIECHV Home Visiting</a:t>
            </a:r>
          </a:p>
          <a:p>
            <a:pPr>
              <a:spcBef>
                <a:spcPts val="0"/>
              </a:spcBef>
              <a:buSzPct val="100000"/>
              <a:buFont typeface="Wingdings" panose="05000000000000000000" pitchFamily="2" charset="2"/>
              <a:buChar char="v"/>
            </a:pPr>
            <a:r>
              <a:rPr lang="en-US" sz="1200" dirty="0">
                <a:latin typeface="Arial" panose="020B0604020202020204" pitchFamily="34" charset="0"/>
                <a:cs typeface="Arial" panose="020B0604020202020204" pitchFamily="34" charset="0"/>
              </a:rPr>
              <a:t>Regional Offices of Education (ROE)</a:t>
            </a:r>
          </a:p>
          <a:p>
            <a:endParaRPr lang="en-US" sz="1200" dirty="0">
              <a:latin typeface="Arial" panose="020B0604020202020204" pitchFamily="34" charset="0"/>
              <a:cs typeface="Arial" panose="020B0604020202020204" pitchFamily="34" charset="0"/>
            </a:endParaRPr>
          </a:p>
        </p:txBody>
      </p:sp>
      <p:sp>
        <p:nvSpPr>
          <p:cNvPr id="8" name="Text Placeholder 4">
            <a:extLst>
              <a:ext uri="{FF2B5EF4-FFF2-40B4-BE49-F238E27FC236}">
                <a16:creationId xmlns:a16="http://schemas.microsoft.com/office/drawing/2014/main" id="{E1B36B2C-A373-0CA1-64C4-2F5EA865AC09}"/>
              </a:ext>
            </a:extLst>
          </p:cNvPr>
          <p:cNvSpPr txBox="1">
            <a:spLocks/>
          </p:cNvSpPr>
          <p:nvPr/>
        </p:nvSpPr>
        <p:spPr>
          <a:xfrm>
            <a:off x="4455427" y="1275667"/>
            <a:ext cx="2357381" cy="432197"/>
          </a:xfrm>
          <a:prstGeom prst="rect">
            <a:avLst/>
          </a:prstGeom>
        </p:spPr>
        <p:txBody>
          <a:bodyPr lIns="91440" tIns="45720" rIns="91440" bIns="45720" anchor="t"/>
          <a:lst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a:lstStyle>
          <a:p>
            <a:pPr marL="0" indent="0">
              <a:spcBef>
                <a:spcPts val="0"/>
              </a:spcBef>
              <a:buSzPct val="125000"/>
              <a:buFont typeface="Wingdings 3" charset="2"/>
              <a:buNone/>
            </a:pPr>
            <a:r>
              <a:rPr lang="en-US" sz="1200" b="1" dirty="0">
                <a:latin typeface="Arial" panose="020B0604020202020204" pitchFamily="34" charset="0"/>
                <a:cs typeface="Arial" panose="020B0604020202020204" pitchFamily="34" charset="0"/>
              </a:rPr>
              <a:t>Prioritized functions:</a:t>
            </a:r>
          </a:p>
        </p:txBody>
      </p:sp>
      <p:sp>
        <p:nvSpPr>
          <p:cNvPr id="9" name="Content Placeholder 5">
            <a:extLst>
              <a:ext uri="{FF2B5EF4-FFF2-40B4-BE49-F238E27FC236}">
                <a16:creationId xmlns:a16="http://schemas.microsoft.com/office/drawing/2014/main" id="{D15A7B02-F151-0999-D614-B138DF7B7125}"/>
              </a:ext>
            </a:extLst>
          </p:cNvPr>
          <p:cNvSpPr txBox="1">
            <a:spLocks/>
          </p:cNvSpPr>
          <p:nvPr/>
        </p:nvSpPr>
        <p:spPr>
          <a:xfrm>
            <a:off x="4470668" y="1613842"/>
            <a:ext cx="2544854" cy="2335750"/>
          </a:xfrm>
          <a:prstGeom prst="rect">
            <a:avLst/>
          </a:prstGeom>
        </p:spPr>
        <p:txBody>
          <a:bodyPr lIns="91440" tIns="45720" rIns="91440" bIns="45720" anchor="t">
            <a:noAutofit/>
          </a:bodyPr>
          <a:lst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a:lstStyle>
          <a:p>
            <a:pPr>
              <a:spcBef>
                <a:spcPts val="0"/>
              </a:spcBef>
              <a:buSzPct val="100000"/>
              <a:buFont typeface="Wingdings" panose="05000000000000000000" pitchFamily="2" charset="2"/>
              <a:buChar char="v"/>
            </a:pPr>
            <a:r>
              <a:rPr lang="en-US" sz="1200" dirty="0">
                <a:latin typeface="Arial" panose="020B0604020202020204" pitchFamily="34" charset="0"/>
                <a:cs typeface="Arial" panose="020B0604020202020204" pitchFamily="34" charset="0"/>
              </a:rPr>
              <a:t>Resource and referral / System point of entry</a:t>
            </a:r>
          </a:p>
          <a:p>
            <a:pPr>
              <a:spcBef>
                <a:spcPts val="0"/>
              </a:spcBef>
              <a:buSzPct val="100000"/>
              <a:buFont typeface="Wingdings" panose="05000000000000000000" pitchFamily="2" charset="2"/>
              <a:buChar char="v"/>
            </a:pPr>
            <a:r>
              <a:rPr lang="en-US" sz="1200" dirty="0">
                <a:latin typeface="Arial" panose="020B0604020202020204" pitchFamily="34" charset="0"/>
                <a:cs typeface="Arial" panose="020B0604020202020204" pitchFamily="34" charset="0"/>
              </a:rPr>
              <a:t>Eligibility determination</a:t>
            </a:r>
          </a:p>
          <a:p>
            <a:pPr>
              <a:spcBef>
                <a:spcPts val="0"/>
              </a:spcBef>
              <a:buSzPct val="100000"/>
              <a:buFont typeface="Wingdings" panose="05000000000000000000" pitchFamily="2" charset="2"/>
              <a:buChar char="v"/>
            </a:pPr>
            <a:r>
              <a:rPr lang="en-US" sz="1200" dirty="0">
                <a:latin typeface="Arial" panose="020B0604020202020204" pitchFamily="34" charset="0"/>
                <a:cs typeface="Arial" panose="020B0604020202020204" pitchFamily="34" charset="0"/>
              </a:rPr>
              <a:t>Case management</a:t>
            </a:r>
          </a:p>
          <a:p>
            <a:pPr>
              <a:spcBef>
                <a:spcPts val="0"/>
              </a:spcBef>
              <a:buSzPct val="100000"/>
              <a:buFont typeface="Wingdings" panose="05000000000000000000" pitchFamily="2" charset="2"/>
              <a:buChar char="v"/>
            </a:pPr>
            <a:r>
              <a:rPr lang="en-US" sz="1200" dirty="0">
                <a:latin typeface="Arial" panose="020B0604020202020204" pitchFamily="34" charset="0"/>
                <a:cs typeface="Arial" panose="020B0604020202020204" pitchFamily="34" charset="0"/>
              </a:rPr>
              <a:t>T&amp;TA</a:t>
            </a:r>
          </a:p>
          <a:p>
            <a:pPr>
              <a:spcBef>
                <a:spcPts val="0"/>
              </a:spcBef>
              <a:buSzPct val="100000"/>
              <a:buFont typeface="Wingdings" panose="05000000000000000000" pitchFamily="2" charset="2"/>
              <a:buChar char="v"/>
            </a:pPr>
            <a:r>
              <a:rPr lang="en-US" sz="1200" dirty="0">
                <a:latin typeface="Arial" panose="020B0604020202020204" pitchFamily="34" charset="0"/>
                <a:cs typeface="Arial" panose="020B0604020202020204" pitchFamily="34" charset="0"/>
              </a:rPr>
              <a:t>Community development, elevating community voice</a:t>
            </a:r>
          </a:p>
        </p:txBody>
      </p:sp>
      <p:cxnSp>
        <p:nvCxnSpPr>
          <p:cNvPr id="10" name="Straight Connector 9">
            <a:extLst>
              <a:ext uri="{FF2B5EF4-FFF2-40B4-BE49-F238E27FC236}">
                <a16:creationId xmlns:a16="http://schemas.microsoft.com/office/drawing/2014/main" id="{C6838706-5407-1BA7-35B4-09BCC3390469}"/>
              </a:ext>
            </a:extLst>
          </p:cNvPr>
          <p:cNvCxnSpPr>
            <a:cxnSpLocks/>
          </p:cNvCxnSpPr>
          <p:nvPr/>
        </p:nvCxnSpPr>
        <p:spPr>
          <a:xfrm flipH="1">
            <a:off x="4543669" y="1562328"/>
            <a:ext cx="226913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B89C033-DEDB-5B60-DE2C-71FD1F3ADB4A}"/>
              </a:ext>
            </a:extLst>
          </p:cNvPr>
          <p:cNvCxnSpPr>
            <a:cxnSpLocks/>
          </p:cNvCxnSpPr>
          <p:nvPr/>
        </p:nvCxnSpPr>
        <p:spPr>
          <a:xfrm flipH="1">
            <a:off x="470835" y="1562328"/>
            <a:ext cx="3632439"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Content Placeholder 2">
            <a:extLst>
              <a:ext uri="{FF2B5EF4-FFF2-40B4-BE49-F238E27FC236}">
                <a16:creationId xmlns:a16="http://schemas.microsoft.com/office/drawing/2014/main" id="{0FE9A61D-B043-EC05-2057-814BDD328F4E}"/>
              </a:ext>
            </a:extLst>
          </p:cNvPr>
          <p:cNvSpPr>
            <a:spLocks noGrp="1"/>
          </p:cNvSpPr>
          <p:nvPr>
            <p:ph idx="1"/>
          </p:nvPr>
        </p:nvSpPr>
        <p:spPr>
          <a:xfrm>
            <a:off x="429639" y="683265"/>
            <a:ext cx="6685776" cy="713706"/>
          </a:xfrm>
        </p:spPr>
        <p:txBody>
          <a:bodyPr vert="horz" lIns="91440" tIns="45720" rIns="91440" bIns="45720" rtlCol="0" anchor="t">
            <a:noAutofit/>
          </a:bodyPr>
          <a:lstStyle/>
          <a:p>
            <a:pPr marL="0" indent="0">
              <a:lnSpc>
                <a:spcPct val="107000"/>
              </a:lnSpc>
              <a:spcAft>
                <a:spcPts val="800"/>
              </a:spcAft>
              <a:buNone/>
            </a:pPr>
            <a:r>
              <a:rPr lang="en-US" sz="1200" b="1" dirty="0">
                <a:latin typeface="Arial" panose="020B0604020202020204" pitchFamily="34" charset="0"/>
                <a:ea typeface="Calibri"/>
                <a:cs typeface="Arial" panose="020B0604020202020204" pitchFamily="34" charset="0"/>
              </a:rPr>
              <a:t>Charge: </a:t>
            </a:r>
            <a:r>
              <a:rPr lang="en-US" sz="1200" dirty="0">
                <a:latin typeface="Arial" panose="020B0604020202020204" pitchFamily="34" charset="0"/>
                <a:ea typeface="Calibri"/>
                <a:cs typeface="Arial" panose="020B0604020202020204" pitchFamily="34" charset="0"/>
              </a:rPr>
              <a:t>Review the functions of ECEC regional intermediaries and provide directional recommendations to increase efficacies, efficiencies, and alignments of regional supports.</a:t>
            </a:r>
            <a:endParaRPr lang="en-US" sz="1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D331F62-9637-2C88-B017-D3AB436E7BE2}"/>
              </a:ext>
            </a:extLst>
          </p:cNvPr>
          <p:cNvSpPr txBox="1">
            <a:spLocks/>
          </p:cNvSpPr>
          <p:nvPr/>
        </p:nvSpPr>
        <p:spPr>
          <a:xfrm>
            <a:off x="429638" y="3288767"/>
            <a:ext cx="6801037" cy="1429229"/>
          </a:xfrm>
          <a:prstGeom prst="rect">
            <a:avLst/>
          </a:prstGeom>
        </p:spPr>
        <p:txBody>
          <a:bodyPr vert="horz" lIns="91440" tIns="45720" rIns="91440" bIns="45720" rtlCol="0" anchor="t">
            <a:noAutofit/>
          </a:bodyPr>
          <a:lst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a:lstStyle>
          <a:p>
            <a:pPr marL="0" indent="0">
              <a:lnSpc>
                <a:spcPct val="107000"/>
              </a:lnSpc>
              <a:spcBef>
                <a:spcPts val="0"/>
              </a:spcBef>
              <a:buFont typeface="Wingdings 3" charset="2"/>
              <a:buNone/>
            </a:pPr>
            <a:r>
              <a:rPr lang="en-US" sz="1200" b="1" dirty="0">
                <a:latin typeface="Arial" panose="020B0604020202020204" pitchFamily="34" charset="0"/>
                <a:ea typeface="Calibri"/>
                <a:cs typeface="Arial" panose="020B0604020202020204" pitchFamily="34" charset="0"/>
              </a:rPr>
              <a:t>Engagement:</a:t>
            </a:r>
          </a:p>
          <a:p>
            <a:pPr>
              <a:lnSpc>
                <a:spcPct val="107000"/>
              </a:lnSpc>
              <a:spcBef>
                <a:spcPts val="0"/>
              </a:spcBef>
              <a:buFont typeface="Wingdings" panose="05000000000000000000" pitchFamily="2" charset="2"/>
              <a:buChar char="v"/>
            </a:pPr>
            <a:r>
              <a:rPr lang="en-US" sz="1200" b="1" dirty="0">
                <a:solidFill>
                  <a:schemeClr val="accent2"/>
                </a:solidFill>
                <a:latin typeface="Arial" panose="020B0604020202020204" pitchFamily="34" charset="0"/>
                <a:ea typeface="Calibri"/>
                <a:cs typeface="Arial" panose="020B0604020202020204" pitchFamily="34" charset="0"/>
              </a:rPr>
              <a:t>11</a:t>
            </a:r>
            <a:r>
              <a:rPr lang="en-US" sz="1200" dirty="0">
                <a:latin typeface="Arial" panose="020B0604020202020204" pitchFamily="34" charset="0"/>
                <a:ea typeface="Calibri"/>
                <a:cs typeface="Arial" panose="020B0604020202020204" pitchFamily="34" charset="0"/>
              </a:rPr>
              <a:t> IAC members interviewed to share potential opportunity areas and shape approach.</a:t>
            </a:r>
          </a:p>
          <a:p>
            <a:pPr>
              <a:lnSpc>
                <a:spcPct val="107000"/>
              </a:lnSpc>
              <a:spcBef>
                <a:spcPts val="0"/>
              </a:spcBef>
              <a:buFont typeface="Wingdings" panose="05000000000000000000" pitchFamily="2" charset="2"/>
              <a:buChar char="v"/>
            </a:pPr>
            <a:r>
              <a:rPr lang="en-US" sz="1200" b="1" dirty="0">
                <a:solidFill>
                  <a:schemeClr val="accent2"/>
                </a:solidFill>
                <a:latin typeface="Arial" panose="020B0604020202020204" pitchFamily="34" charset="0"/>
                <a:ea typeface="Calibri"/>
                <a:cs typeface="Arial" panose="020B0604020202020204" pitchFamily="34" charset="0"/>
              </a:rPr>
              <a:t>70</a:t>
            </a:r>
            <a:r>
              <a:rPr lang="en-US" sz="1200" dirty="0">
                <a:latin typeface="Arial" panose="020B0604020202020204" pitchFamily="34" charset="0"/>
                <a:ea typeface="Calibri"/>
                <a:cs typeface="Arial" panose="020B0604020202020204" pitchFamily="34" charset="0"/>
              </a:rPr>
              <a:t> stakeholders from the field provided input via focus groups, including parents, providers, community collaborations, and staff of regional intermediaries.</a:t>
            </a:r>
          </a:p>
          <a:p>
            <a:pPr>
              <a:lnSpc>
                <a:spcPct val="107000"/>
              </a:lnSpc>
              <a:spcBef>
                <a:spcPts val="0"/>
              </a:spcBef>
              <a:buFont typeface="Wingdings" panose="05000000000000000000" pitchFamily="2" charset="2"/>
              <a:buChar char="v"/>
            </a:pPr>
            <a:r>
              <a:rPr lang="en-US" sz="1200" b="1" dirty="0">
                <a:solidFill>
                  <a:schemeClr val="accent2"/>
                </a:solidFill>
                <a:latin typeface="Arial" panose="020B0604020202020204" pitchFamily="34" charset="0"/>
                <a:ea typeface="Calibri"/>
                <a:cs typeface="Arial" panose="020B0604020202020204" pitchFamily="34" charset="0"/>
              </a:rPr>
              <a:t>41</a:t>
            </a:r>
            <a:r>
              <a:rPr lang="en-US" sz="1200" dirty="0">
                <a:latin typeface="Arial" panose="020B0604020202020204" pitchFamily="34" charset="0"/>
                <a:ea typeface="Calibri"/>
                <a:cs typeface="Arial" panose="020B0604020202020204" pitchFamily="34" charset="0"/>
              </a:rPr>
              <a:t> IAC participants completed a survey to prioritize and build on ideas shared by the field.</a:t>
            </a:r>
          </a:p>
          <a:p>
            <a:pPr>
              <a:lnSpc>
                <a:spcPct val="107000"/>
              </a:lnSpc>
              <a:spcBef>
                <a:spcPts val="0"/>
              </a:spcBef>
              <a:buFont typeface="Wingdings" panose="05000000000000000000" pitchFamily="2" charset="2"/>
              <a:buChar char="v"/>
            </a:pPr>
            <a:r>
              <a:rPr lang="en-US" sz="1200" b="1" dirty="0">
                <a:solidFill>
                  <a:schemeClr val="accent2"/>
                </a:solidFill>
                <a:latin typeface="Arial" panose="020B0604020202020204" pitchFamily="34" charset="0"/>
                <a:ea typeface="Calibri"/>
                <a:cs typeface="Arial" panose="020B0604020202020204" pitchFamily="34" charset="0"/>
              </a:rPr>
              <a:t>5</a:t>
            </a:r>
            <a:r>
              <a:rPr lang="en-US" sz="1200" dirty="0">
                <a:latin typeface="Arial" panose="020B0604020202020204" pitchFamily="34" charset="0"/>
                <a:ea typeface="Calibri"/>
                <a:cs typeface="Arial" panose="020B0604020202020204" pitchFamily="34" charset="0"/>
              </a:rPr>
              <a:t> IAC discussions on topic; open to the public with 50+ in attendance at times.</a:t>
            </a:r>
          </a:p>
          <a:p>
            <a:pPr>
              <a:lnSpc>
                <a:spcPct val="107000"/>
              </a:lnSpc>
              <a:spcBef>
                <a:spcPts val="0"/>
              </a:spcBef>
              <a:buFont typeface="Wingdings" panose="05000000000000000000" pitchFamily="2" charset="2"/>
              <a:buChar char="v"/>
            </a:pPr>
            <a:r>
              <a:rPr lang="en-US" sz="1200" b="1" dirty="0">
                <a:solidFill>
                  <a:schemeClr val="accent2"/>
                </a:solidFill>
                <a:latin typeface="Arial" panose="020B0604020202020204" pitchFamily="34" charset="0"/>
                <a:ea typeface="Calibri"/>
                <a:cs typeface="Arial" panose="020B0604020202020204" pitchFamily="34" charset="0"/>
              </a:rPr>
              <a:t>20</a:t>
            </a:r>
            <a:r>
              <a:rPr lang="en-US" sz="1200" dirty="0">
                <a:latin typeface="Arial" panose="020B0604020202020204" pitchFamily="34" charset="0"/>
                <a:ea typeface="Calibri"/>
                <a:cs typeface="Arial" panose="020B0604020202020204" pitchFamily="34" charset="0"/>
              </a:rPr>
              <a:t> focus groups participants &amp; FAC previewed recommendations and responded positively.</a:t>
            </a:r>
          </a:p>
          <a:p>
            <a:pPr>
              <a:lnSpc>
                <a:spcPct val="107000"/>
              </a:lnSpc>
              <a:spcBef>
                <a:spcPts val="0"/>
              </a:spcBef>
              <a:buFont typeface="Arial" panose="020B0604020202020204" pitchFamily="34" charset="0"/>
              <a:buChar char="•"/>
            </a:pPr>
            <a:endParaRPr lang="en-US" sz="1200" dirty="0">
              <a:latin typeface="Arial" panose="020B0604020202020204" pitchFamily="34" charset="0"/>
              <a:ea typeface="Calibri"/>
              <a:cs typeface="Arial" panose="020B0604020202020204" pitchFamily="34" charset="0"/>
            </a:endParaRPr>
          </a:p>
          <a:p>
            <a:pPr>
              <a:lnSpc>
                <a:spcPct val="107000"/>
              </a:lnSpc>
              <a:spcBef>
                <a:spcPts val="0"/>
              </a:spcBef>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A5EBF998-CBCE-27ED-3F4E-F00FBC4DCB83}"/>
              </a:ext>
            </a:extLst>
          </p:cNvPr>
          <p:cNvSpPr txBox="1"/>
          <p:nvPr/>
        </p:nvSpPr>
        <p:spPr>
          <a:xfrm>
            <a:off x="376784" y="4792840"/>
            <a:ext cx="5693604" cy="307777"/>
          </a:xfrm>
          <a:prstGeom prst="rect">
            <a:avLst/>
          </a:prstGeom>
          <a:solidFill>
            <a:schemeClr val="bg1"/>
          </a:solidFill>
        </p:spPr>
        <p:txBody>
          <a:bodyPr wrap="square" rtlCol="0">
            <a:spAutoFit/>
          </a:bodyPr>
          <a:lstStyle/>
          <a:p>
            <a:pPr marL="115888" indent="-115888"/>
            <a:r>
              <a:rPr lang="en-US" sz="700" dirty="0">
                <a:latin typeface="Arial" panose="020B0604020202020204" pitchFamily="34" charset="0"/>
                <a:cs typeface="Arial" panose="020B0604020202020204" pitchFamily="34" charset="0"/>
              </a:rPr>
              <a:t>1  The committee recognizes that this scope is not inclusive of the full ECEC system, and that these recommendations are based on the State’s selection of regional intermediaries to focus on during this planning period as a first step to aligning regional supports. </a:t>
            </a:r>
          </a:p>
        </p:txBody>
      </p:sp>
    </p:spTree>
    <p:extLst>
      <p:ext uri="{BB962C8B-B14F-4D97-AF65-F5344CB8AC3E}">
        <p14:creationId xmlns:p14="http://schemas.microsoft.com/office/powerpoint/2010/main" val="2846346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1D980-CF55-0961-EF92-F55FFE272065}"/>
              </a:ext>
            </a:extLst>
          </p:cNvPr>
          <p:cNvSpPr>
            <a:spLocks noGrp="1"/>
          </p:cNvSpPr>
          <p:nvPr>
            <p:ph type="title"/>
          </p:nvPr>
        </p:nvSpPr>
        <p:spPr>
          <a:xfrm>
            <a:off x="81921" y="91501"/>
            <a:ext cx="6741885" cy="990600"/>
          </a:xfrm>
        </p:spPr>
        <p:txBody>
          <a:bodyPr>
            <a:normAutofit/>
          </a:bodyPr>
          <a:lstStyle/>
          <a:p>
            <a:r>
              <a:rPr lang="en-US" sz="2400" dirty="0"/>
              <a:t>IAC Directional Recommendations</a:t>
            </a:r>
          </a:p>
        </p:txBody>
      </p:sp>
      <p:sp>
        <p:nvSpPr>
          <p:cNvPr id="3" name="Content Placeholder 2">
            <a:extLst>
              <a:ext uri="{FF2B5EF4-FFF2-40B4-BE49-F238E27FC236}">
                <a16:creationId xmlns:a16="http://schemas.microsoft.com/office/drawing/2014/main" id="{A7A8FEB5-0BF5-130C-D13A-616E6E907B12}"/>
              </a:ext>
            </a:extLst>
          </p:cNvPr>
          <p:cNvSpPr>
            <a:spLocks noGrp="1"/>
          </p:cNvSpPr>
          <p:nvPr>
            <p:ph idx="1"/>
          </p:nvPr>
        </p:nvSpPr>
        <p:spPr>
          <a:xfrm>
            <a:off x="1775011" y="718409"/>
            <a:ext cx="5586293" cy="1060738"/>
          </a:xfrm>
        </p:spPr>
        <p:txBody>
          <a:bodyPr vert="horz" lIns="91440" tIns="45720" rIns="91440" bIns="45720" rtlCol="0" anchor="t">
            <a:noAutofit/>
          </a:bodyPr>
          <a:lstStyle/>
          <a:p>
            <a:pPr marL="173038" indent="-173038">
              <a:spcBef>
                <a:spcPts val="0"/>
              </a:spcBef>
              <a:spcAft>
                <a:spcPts val="300"/>
              </a:spcAft>
              <a:buSzPct val="125000"/>
              <a:buFont typeface="Arial" panose="020B0604020202020204" pitchFamily="34" charset="0"/>
              <a:buChar char="•"/>
            </a:pPr>
            <a:r>
              <a:rPr lang="en-US" sz="1100" b="1" dirty="0">
                <a:latin typeface="Arial" panose="020B0604020202020204" pitchFamily="34" charset="0"/>
                <a:cs typeface="Arial" panose="020B0604020202020204" pitchFamily="34" charset="0"/>
              </a:rPr>
              <a:t>Align service area boundaries </a:t>
            </a:r>
            <a:r>
              <a:rPr lang="en-US" sz="1100" dirty="0">
                <a:latin typeface="Arial" panose="020B0604020202020204" pitchFamily="34" charset="0"/>
                <a:cs typeface="Arial" panose="020B0604020202020204" pitchFamily="34" charset="0"/>
              </a:rPr>
              <a:t>to simplify navigation and consolidate partnerships (CCR&amp;Rs, CFC/LIC, AOK, CI, B-5 IL/ROE).</a:t>
            </a:r>
          </a:p>
          <a:p>
            <a:pPr marL="173038" indent="-173038">
              <a:spcBef>
                <a:spcPts val="0"/>
              </a:spcBef>
              <a:spcAft>
                <a:spcPts val="300"/>
              </a:spcAft>
              <a:buSzPct val="125000"/>
              <a:buFont typeface="Arial" panose="020B0604020202020204" pitchFamily="34" charset="0"/>
              <a:buChar char="•"/>
            </a:pPr>
            <a:r>
              <a:rPr lang="en-US" sz="1100" b="1" dirty="0">
                <a:latin typeface="Arial" panose="020B0604020202020204" pitchFamily="34" charset="0"/>
                <a:cs typeface="Arial" panose="020B0604020202020204" pitchFamily="34" charset="0"/>
              </a:rPr>
              <a:t>Unify intake and application forms/processes </a:t>
            </a:r>
            <a:r>
              <a:rPr lang="nn-NO" sz="1100" dirty="0">
                <a:latin typeface="Arial" panose="020B0604020202020204" pitchFamily="34" charset="0"/>
                <a:cs typeface="Arial" panose="020B0604020202020204" pitchFamily="34" charset="0"/>
              </a:rPr>
              <a:t>for CCAP, EI, and HV </a:t>
            </a:r>
            <a:r>
              <a:rPr lang="en-US" sz="1100" dirty="0">
                <a:latin typeface="Arial" panose="020B0604020202020204" pitchFamily="34" charset="0"/>
                <a:cs typeface="Arial" panose="020B0604020202020204" pitchFamily="34" charset="0"/>
              </a:rPr>
              <a:t>to enable system points of entry to provide coordinated intake, eligibility determination, and referrals across ECEC programs (CCR&amp;Rs, CFCs, CI).</a:t>
            </a:r>
          </a:p>
        </p:txBody>
      </p:sp>
      <p:sp>
        <p:nvSpPr>
          <p:cNvPr id="4" name="Arrow: Pentagon 3">
            <a:extLst>
              <a:ext uri="{FF2B5EF4-FFF2-40B4-BE49-F238E27FC236}">
                <a16:creationId xmlns:a16="http://schemas.microsoft.com/office/drawing/2014/main" id="{0685D5BF-AE92-52F5-98A2-86B6BAEE1D72}"/>
              </a:ext>
            </a:extLst>
          </p:cNvPr>
          <p:cNvSpPr/>
          <p:nvPr/>
        </p:nvSpPr>
        <p:spPr>
          <a:xfrm>
            <a:off x="219731" y="737458"/>
            <a:ext cx="1509175" cy="603570"/>
          </a:xfrm>
          <a:prstGeom prst="homePlate">
            <a:avLst>
              <a:gd name="adj" fmla="val 305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2713"/>
            <a:r>
              <a:rPr lang="en-US" sz="1100" b="1" dirty="0">
                <a:latin typeface="Arial" panose="020B0604020202020204" pitchFamily="34" charset="0"/>
                <a:cs typeface="Arial" panose="020B0604020202020204" pitchFamily="34" charset="0"/>
              </a:rPr>
              <a:t>Aligned Governance and Systems</a:t>
            </a:r>
          </a:p>
        </p:txBody>
      </p:sp>
      <p:sp>
        <p:nvSpPr>
          <p:cNvPr id="5" name="Arrow: Pentagon 4">
            <a:extLst>
              <a:ext uri="{FF2B5EF4-FFF2-40B4-BE49-F238E27FC236}">
                <a16:creationId xmlns:a16="http://schemas.microsoft.com/office/drawing/2014/main" id="{EA31C968-25E3-E156-DCB3-1A1BE8EB4F4E}"/>
              </a:ext>
            </a:extLst>
          </p:cNvPr>
          <p:cNvSpPr/>
          <p:nvPr/>
        </p:nvSpPr>
        <p:spPr>
          <a:xfrm>
            <a:off x="219732" y="1793119"/>
            <a:ext cx="1509176" cy="603570"/>
          </a:xfrm>
          <a:prstGeom prst="homePlate">
            <a:avLst>
              <a:gd name="adj" fmla="val 305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marL="112713"/>
            <a:r>
              <a:rPr lang="en-US" sz="1100" b="1" dirty="0">
                <a:latin typeface="Arial" panose="020B0604020202020204" pitchFamily="34" charset="0"/>
                <a:cs typeface="Arial" panose="020B0604020202020204" pitchFamily="34" charset="0"/>
              </a:rPr>
              <a:t>Integrated Intake &amp; Referral Services</a:t>
            </a:r>
          </a:p>
        </p:txBody>
      </p:sp>
      <p:sp>
        <p:nvSpPr>
          <p:cNvPr id="6" name="Arrow: Pentagon 5">
            <a:extLst>
              <a:ext uri="{FF2B5EF4-FFF2-40B4-BE49-F238E27FC236}">
                <a16:creationId xmlns:a16="http://schemas.microsoft.com/office/drawing/2014/main" id="{189298BA-4FC3-2B12-4DC2-006EAEF46ED7}"/>
              </a:ext>
            </a:extLst>
          </p:cNvPr>
          <p:cNvSpPr/>
          <p:nvPr/>
        </p:nvSpPr>
        <p:spPr>
          <a:xfrm>
            <a:off x="219732" y="3113342"/>
            <a:ext cx="1509176" cy="603570"/>
          </a:xfrm>
          <a:prstGeom prst="homePlate">
            <a:avLst>
              <a:gd name="adj" fmla="val 3059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2713"/>
            <a:r>
              <a:rPr lang="en-US" sz="1100" b="1" dirty="0">
                <a:latin typeface="Arial" panose="020B0604020202020204" pitchFamily="34" charset="0"/>
                <a:cs typeface="Arial" panose="020B0604020202020204" pitchFamily="34" charset="0"/>
              </a:rPr>
              <a:t>Shared Community Development</a:t>
            </a:r>
          </a:p>
        </p:txBody>
      </p:sp>
      <p:sp>
        <p:nvSpPr>
          <p:cNvPr id="7" name="Content Placeholder 2">
            <a:extLst>
              <a:ext uri="{FF2B5EF4-FFF2-40B4-BE49-F238E27FC236}">
                <a16:creationId xmlns:a16="http://schemas.microsoft.com/office/drawing/2014/main" id="{1AC71A06-614F-FF39-1F23-EF4E021AC564}"/>
              </a:ext>
            </a:extLst>
          </p:cNvPr>
          <p:cNvSpPr txBox="1">
            <a:spLocks/>
          </p:cNvSpPr>
          <p:nvPr/>
        </p:nvSpPr>
        <p:spPr>
          <a:xfrm>
            <a:off x="1775011" y="1774070"/>
            <a:ext cx="5586293" cy="1060738"/>
          </a:xfrm>
          <a:prstGeom prst="rect">
            <a:avLst/>
          </a:prstGeom>
        </p:spPr>
        <p:txBody>
          <a:bodyPr vert="horz" lIns="91440" tIns="45720" rIns="91440" bIns="45720" rtlCol="0" anchor="t">
            <a:noAutofit/>
          </a:bodyPr>
          <a:lst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a:lstStyle>
          <a:p>
            <a:pPr marL="173038" indent="-173038">
              <a:spcBef>
                <a:spcPts val="0"/>
              </a:spcBef>
              <a:spcAft>
                <a:spcPts val="300"/>
              </a:spcAft>
              <a:buSzPct val="125000"/>
              <a:buFont typeface="Arial" panose="020B0604020202020204" pitchFamily="34" charset="0"/>
              <a:buChar char="•"/>
            </a:pPr>
            <a:r>
              <a:rPr lang="en-US" sz="1100" b="1" dirty="0">
                <a:latin typeface="Arial" panose="020B0604020202020204" pitchFamily="34" charset="0"/>
                <a:cs typeface="Arial" panose="020B0604020202020204" pitchFamily="34" charset="0"/>
              </a:rPr>
              <a:t>Expand system point of entry’s scope and capabilities </a:t>
            </a:r>
            <a:r>
              <a:rPr lang="en-US" sz="1100" dirty="0">
                <a:latin typeface="Arial" panose="020B0604020202020204" pitchFamily="34" charset="0"/>
                <a:cs typeface="Arial" panose="020B0604020202020204" pitchFamily="34" charset="0"/>
              </a:rPr>
              <a:t>to provide integrated intake, referral, and a “warm hand off” across ECEC programs (CCR&amp;Rs, CFCs, CI).</a:t>
            </a:r>
          </a:p>
          <a:p>
            <a:pPr marL="173038" indent="-173038">
              <a:spcBef>
                <a:spcPts val="0"/>
              </a:spcBef>
              <a:spcAft>
                <a:spcPts val="300"/>
              </a:spcAft>
              <a:buSzPct val="125000"/>
              <a:buFont typeface="Arial" panose="020B0604020202020204" pitchFamily="34" charset="0"/>
              <a:buChar char="•"/>
            </a:pPr>
            <a:r>
              <a:rPr lang="en-US" sz="1100" b="1" dirty="0">
                <a:latin typeface="Arial" panose="020B0604020202020204" pitchFamily="34" charset="0"/>
                <a:cs typeface="Arial" panose="020B0604020202020204" pitchFamily="34" charset="0"/>
              </a:rPr>
              <a:t>Develop a state-wide integrated intake &amp; referral data system </a:t>
            </a:r>
            <a:r>
              <a:rPr lang="en-US" sz="1100" dirty="0">
                <a:latin typeface="Arial" panose="020B0604020202020204" pitchFamily="34" charset="0"/>
                <a:cs typeface="Arial" panose="020B0604020202020204" pitchFamily="34" charset="0"/>
              </a:rPr>
              <a:t>to streamline referrals between regional intermediaries &amp; providers (CCR&amp;Rs, CFC, CI, AOK).</a:t>
            </a:r>
          </a:p>
          <a:p>
            <a:pPr marL="173038" indent="-173038">
              <a:spcBef>
                <a:spcPts val="0"/>
              </a:spcBef>
              <a:spcAft>
                <a:spcPts val="300"/>
              </a:spcAft>
              <a:buSzPct val="125000"/>
              <a:buFont typeface="Arial" panose="020B0604020202020204" pitchFamily="34" charset="0"/>
              <a:buChar char="•"/>
            </a:pPr>
            <a:r>
              <a:rPr lang="en-US" sz="1100" b="1" dirty="0">
                <a:latin typeface="Arial" panose="020B0604020202020204" pitchFamily="34" charset="0"/>
                <a:cs typeface="Arial" panose="020B0604020202020204" pitchFamily="34" charset="0"/>
              </a:rPr>
              <a:t>Streamline and consolidate support for referrals to community resources</a:t>
            </a:r>
            <a:r>
              <a:rPr lang="en-US" sz="1100" dirty="0">
                <a:latin typeface="Arial" panose="020B0604020202020204" pitchFamily="34" charset="0"/>
                <a:cs typeface="Arial" panose="020B0604020202020204" pitchFamily="34" charset="0"/>
              </a:rPr>
              <a:t> (CCR&amp;Rs, CFCs, CI).</a:t>
            </a:r>
          </a:p>
        </p:txBody>
      </p:sp>
      <p:sp>
        <p:nvSpPr>
          <p:cNvPr id="8" name="Content Placeholder 2">
            <a:extLst>
              <a:ext uri="{FF2B5EF4-FFF2-40B4-BE49-F238E27FC236}">
                <a16:creationId xmlns:a16="http://schemas.microsoft.com/office/drawing/2014/main" id="{8D745EBF-367F-B476-C8DA-A0A320C242BF}"/>
              </a:ext>
            </a:extLst>
          </p:cNvPr>
          <p:cNvSpPr txBox="1">
            <a:spLocks/>
          </p:cNvSpPr>
          <p:nvPr/>
        </p:nvSpPr>
        <p:spPr>
          <a:xfrm>
            <a:off x="1775011" y="3084767"/>
            <a:ext cx="5586293" cy="1060738"/>
          </a:xfrm>
          <a:prstGeom prst="rect">
            <a:avLst/>
          </a:prstGeom>
        </p:spPr>
        <p:txBody>
          <a:bodyPr vert="horz" lIns="91440" tIns="45720" rIns="91440" bIns="45720" rtlCol="0" anchor="t">
            <a:noAutofit/>
          </a:bodyPr>
          <a:lst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a:lstStyle>
          <a:p>
            <a:pPr marL="173038" indent="-173038">
              <a:spcBef>
                <a:spcPts val="0"/>
              </a:spcBef>
              <a:spcAft>
                <a:spcPts val="300"/>
              </a:spcAft>
              <a:buSzPct val="125000"/>
              <a:buFont typeface="Arial" panose="020B0604020202020204" pitchFamily="34" charset="0"/>
              <a:buChar char="•"/>
            </a:pPr>
            <a:r>
              <a:rPr lang="en-US" sz="1100" b="1" dirty="0">
                <a:latin typeface="Arial" panose="020B0604020202020204" pitchFamily="34" charset="0"/>
                <a:cs typeface="Arial" panose="020B0604020202020204" pitchFamily="34" charset="0"/>
              </a:rPr>
              <a:t>Merge regional intermediary councils and meetings to create one planning/reporting table </a:t>
            </a:r>
            <a:r>
              <a:rPr lang="en-US" sz="1100" dirty="0">
                <a:latin typeface="Arial" panose="020B0604020202020204" pitchFamily="34" charset="0"/>
                <a:cs typeface="Arial" panose="020B0604020202020204" pitchFamily="34" charset="0"/>
              </a:rPr>
              <a:t>per region for ECEC, coordinated by one regional intermediary and with a defined role and sufficient capacity for the other regional intermediaries to participate (CCR&amp;Rs, LIC/CFC, AOK, CI, B-5 IL, ROE).</a:t>
            </a:r>
          </a:p>
          <a:p>
            <a:pPr marL="173038" indent="-173038">
              <a:spcBef>
                <a:spcPts val="0"/>
              </a:spcBef>
              <a:spcAft>
                <a:spcPts val="300"/>
              </a:spcAft>
              <a:buSzPct val="125000"/>
              <a:buFont typeface="Arial" panose="020B0604020202020204" pitchFamily="34" charset="0"/>
              <a:buChar char="•"/>
            </a:pPr>
            <a:r>
              <a:rPr lang="en-US" sz="1100" b="1" dirty="0">
                <a:latin typeface="Arial" panose="020B0604020202020204" pitchFamily="34" charset="0"/>
                <a:cs typeface="Arial" panose="020B0604020202020204" pitchFamily="34" charset="0"/>
              </a:rPr>
              <a:t>Develop a single, shared ECEC agenda </a:t>
            </a:r>
            <a:r>
              <a:rPr lang="en-US" sz="1100" dirty="0">
                <a:latin typeface="Arial" panose="020B0604020202020204" pitchFamily="34" charset="0"/>
                <a:cs typeface="Arial" panose="020B0604020202020204" pitchFamily="34" charset="0"/>
              </a:rPr>
              <a:t>for each region that all regional intermediaries support (CCR&amp;Rs, LIC/CFC, AOK, CI, B-5 IL, ROE).</a:t>
            </a:r>
          </a:p>
          <a:p>
            <a:pPr marL="173038" indent="-173038">
              <a:spcBef>
                <a:spcPts val="0"/>
              </a:spcBef>
              <a:spcAft>
                <a:spcPts val="300"/>
              </a:spcAft>
              <a:buSzPct val="125000"/>
              <a:buFont typeface="Arial" panose="020B0604020202020204" pitchFamily="34" charset="0"/>
              <a:buChar char="•"/>
            </a:pPr>
            <a:r>
              <a:rPr lang="en-US" sz="1100" b="1" dirty="0">
                <a:latin typeface="Arial" panose="020B0604020202020204" pitchFamily="34" charset="0"/>
                <a:cs typeface="Arial" panose="020B0604020202020204" pitchFamily="34" charset="0"/>
              </a:rPr>
              <a:t>Unify needs assessments and parent surveys </a:t>
            </a:r>
            <a:r>
              <a:rPr lang="en-US" sz="1100" dirty="0">
                <a:latin typeface="Arial" panose="020B0604020202020204" pitchFamily="34" charset="0"/>
                <a:cs typeface="Arial" panose="020B0604020202020204" pitchFamily="34" charset="0"/>
              </a:rPr>
              <a:t>into one per region, and </a:t>
            </a:r>
            <a:r>
              <a:rPr lang="en-US" sz="1100" b="1" dirty="0">
                <a:latin typeface="Arial" panose="020B0604020202020204" pitchFamily="34" charset="0"/>
                <a:cs typeface="Arial" panose="020B0604020202020204" pitchFamily="34" charset="0"/>
              </a:rPr>
              <a:t>create universal access</a:t>
            </a:r>
            <a:r>
              <a:rPr lang="en-US" sz="1100" dirty="0">
                <a:latin typeface="Arial" panose="020B0604020202020204" pitchFamily="34" charset="0"/>
                <a:cs typeface="Arial" panose="020B0604020202020204" pitchFamily="34" charset="0"/>
              </a:rPr>
              <a:t> to this input. </a:t>
            </a:r>
            <a:r>
              <a:rPr lang="en-US" sz="1100" b="1" dirty="0">
                <a:solidFill>
                  <a:schemeClr val="tx1"/>
                </a:solidFill>
                <a:latin typeface="Arial"/>
                <a:cs typeface="Arial"/>
              </a:rPr>
              <a:t>R</a:t>
            </a:r>
            <a:r>
              <a:rPr lang="en-US" sz="1100" b="1" dirty="0">
                <a:latin typeface="Arial" panose="020B0604020202020204" pitchFamily="34" charset="0"/>
                <a:cs typeface="Arial" panose="020B0604020202020204" pitchFamily="34" charset="0"/>
              </a:rPr>
              <a:t>educe cadence of assessments/surveys</a:t>
            </a:r>
            <a:r>
              <a:rPr lang="en-US" sz="1100" dirty="0">
                <a:latin typeface="Arial" panose="020B0604020202020204" pitchFamily="34" charset="0"/>
                <a:cs typeface="Arial" panose="020B0604020202020204" pitchFamily="34" charset="0"/>
              </a:rPr>
              <a:t> to shift resources to driving change (CCR&amp;Rs, LIC, B-5 IL, AOK).</a:t>
            </a:r>
          </a:p>
        </p:txBody>
      </p:sp>
      <p:sp>
        <p:nvSpPr>
          <p:cNvPr id="9" name="Oval 8">
            <a:extLst>
              <a:ext uri="{FF2B5EF4-FFF2-40B4-BE49-F238E27FC236}">
                <a16:creationId xmlns:a16="http://schemas.microsoft.com/office/drawing/2014/main" id="{3BA7B4CF-C810-6DFD-3D04-75102455DA9E}"/>
              </a:ext>
            </a:extLst>
          </p:cNvPr>
          <p:cNvSpPr/>
          <p:nvPr/>
        </p:nvSpPr>
        <p:spPr>
          <a:xfrm>
            <a:off x="97572" y="676761"/>
            <a:ext cx="275210" cy="232913"/>
          </a:xfrm>
          <a:prstGeom prst="ellipse">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latin typeface="Arial" panose="020B0604020202020204" pitchFamily="34" charset="0"/>
                <a:cs typeface="Arial" panose="020B0604020202020204" pitchFamily="34" charset="0"/>
              </a:rPr>
              <a:t>1</a:t>
            </a:r>
          </a:p>
        </p:txBody>
      </p:sp>
      <p:sp>
        <p:nvSpPr>
          <p:cNvPr id="10" name="Oval 9">
            <a:extLst>
              <a:ext uri="{FF2B5EF4-FFF2-40B4-BE49-F238E27FC236}">
                <a16:creationId xmlns:a16="http://schemas.microsoft.com/office/drawing/2014/main" id="{9681D326-EC7A-1575-02AE-3D545A18A26D}"/>
              </a:ext>
            </a:extLst>
          </p:cNvPr>
          <p:cNvSpPr/>
          <p:nvPr/>
        </p:nvSpPr>
        <p:spPr>
          <a:xfrm>
            <a:off x="97572" y="1743470"/>
            <a:ext cx="275210" cy="232913"/>
          </a:xfrm>
          <a:prstGeom prst="ellipse">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latin typeface="Arial" panose="020B0604020202020204" pitchFamily="34" charset="0"/>
                <a:cs typeface="Arial" panose="020B0604020202020204" pitchFamily="34" charset="0"/>
              </a:rPr>
              <a:t>2</a:t>
            </a:r>
          </a:p>
        </p:txBody>
      </p:sp>
      <p:sp>
        <p:nvSpPr>
          <p:cNvPr id="11" name="Oval 10">
            <a:extLst>
              <a:ext uri="{FF2B5EF4-FFF2-40B4-BE49-F238E27FC236}">
                <a16:creationId xmlns:a16="http://schemas.microsoft.com/office/drawing/2014/main" id="{8C9CCAFF-44D6-E4FA-EBB5-BFD4CA5CDA66}"/>
              </a:ext>
            </a:extLst>
          </p:cNvPr>
          <p:cNvSpPr/>
          <p:nvPr/>
        </p:nvSpPr>
        <p:spPr>
          <a:xfrm>
            <a:off x="97572" y="3023434"/>
            <a:ext cx="275210" cy="232913"/>
          </a:xfrm>
          <a:prstGeom prst="ellipse">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latin typeface="Arial" panose="020B0604020202020204" pitchFamily="34" charset="0"/>
                <a:cs typeface="Arial" panose="020B0604020202020204" pitchFamily="34" charset="0"/>
              </a:rPr>
              <a:t>3</a:t>
            </a:r>
          </a:p>
        </p:txBody>
      </p:sp>
      <p:sp>
        <p:nvSpPr>
          <p:cNvPr id="12" name="Rectangle 11">
            <a:extLst>
              <a:ext uri="{FF2B5EF4-FFF2-40B4-BE49-F238E27FC236}">
                <a16:creationId xmlns:a16="http://schemas.microsoft.com/office/drawing/2014/main" id="{B71FAD2E-CDDC-C96D-A673-385DA9BF3966}"/>
              </a:ext>
            </a:extLst>
          </p:cNvPr>
          <p:cNvSpPr/>
          <p:nvPr/>
        </p:nvSpPr>
        <p:spPr>
          <a:xfrm>
            <a:off x="7368989" y="1063355"/>
            <a:ext cx="1666757" cy="3554749"/>
          </a:xfrm>
          <a:prstGeom prst="rect">
            <a:avLst/>
          </a:prstGeom>
          <a:solidFill>
            <a:schemeClr val="bg1"/>
          </a:solidFill>
          <a:ln w="12700">
            <a:solidFill>
              <a:schemeClr val="accent2"/>
            </a:solidFill>
          </a:ln>
          <a:effectLst/>
        </p:spPr>
        <p:style>
          <a:lnRef idx="2">
            <a:schemeClr val="accent1">
              <a:shade val="15000"/>
            </a:schemeClr>
          </a:lnRef>
          <a:fillRef idx="1">
            <a:schemeClr val="accent1"/>
          </a:fillRef>
          <a:effectRef idx="0">
            <a:schemeClr val="accent1"/>
          </a:effectRef>
          <a:fontRef idx="minor">
            <a:schemeClr val="lt1"/>
          </a:fontRef>
        </p:style>
        <p:txBody>
          <a:bodyPr lIns="64008" rIns="64008" rtlCol="0" anchor="t"/>
          <a:lstStyle/>
          <a:p>
            <a:pPr>
              <a:spcBef>
                <a:spcPts val="600"/>
              </a:spcBef>
            </a:pPr>
            <a:r>
              <a:rPr lang="en-US" sz="1000" dirty="0">
                <a:solidFill>
                  <a:schemeClr val="tx1">
                    <a:lumMod val="75000"/>
                    <a:lumOff val="25000"/>
                  </a:schemeClr>
                </a:solidFill>
                <a:latin typeface="Arial" panose="020B0604020202020204" pitchFamily="34" charset="0"/>
                <a:cs typeface="Arial" panose="020B0604020202020204" pitchFamily="34" charset="0"/>
              </a:rPr>
              <a:t>Additional considerations</a:t>
            </a:r>
          </a:p>
          <a:p>
            <a:pPr marL="171450" indent="-171450">
              <a:spcBef>
                <a:spcPts val="600"/>
              </a:spcBef>
              <a:buFont typeface="Arial" panose="020B0604020202020204" pitchFamily="34" charset="0"/>
              <a:buChar char="•"/>
            </a:pPr>
            <a:r>
              <a:rPr lang="en-US" sz="1000" dirty="0">
                <a:solidFill>
                  <a:schemeClr val="tx1">
                    <a:lumMod val="75000"/>
                    <a:lumOff val="25000"/>
                  </a:schemeClr>
                </a:solidFill>
                <a:latin typeface="Arial" panose="020B0604020202020204" pitchFamily="34" charset="0"/>
                <a:cs typeface="Arial" panose="020B0604020202020204" pitchFamily="34" charset="0"/>
              </a:rPr>
              <a:t>Extend integrated intake &amp; referral to include PFA/PFAE, PI, HS/EHS, and other DHS programs for families (e.g., WIC, Family Connects, etc.)</a:t>
            </a:r>
          </a:p>
          <a:p>
            <a:pPr marL="171450" indent="-171450">
              <a:spcBef>
                <a:spcPts val="600"/>
              </a:spcBef>
              <a:buFont typeface="Arial" panose="020B0604020202020204" pitchFamily="34" charset="0"/>
              <a:buChar char="•"/>
            </a:pPr>
            <a:r>
              <a:rPr lang="en-US" sz="1000" dirty="0">
                <a:solidFill>
                  <a:schemeClr val="tx1">
                    <a:lumMod val="75000"/>
                    <a:lumOff val="25000"/>
                  </a:schemeClr>
                </a:solidFill>
                <a:latin typeface="Arial" panose="020B0604020202020204" pitchFamily="34" charset="0"/>
                <a:cs typeface="Arial" panose="020B0604020202020204" pitchFamily="34" charset="0"/>
              </a:rPr>
              <a:t>Continue to analyze T&amp;TA alignments but inclusive of all 3</a:t>
            </a:r>
            <a:r>
              <a:rPr lang="en-US" sz="1000" baseline="30000" dirty="0">
                <a:solidFill>
                  <a:schemeClr val="tx1">
                    <a:lumMod val="75000"/>
                    <a:lumOff val="25000"/>
                  </a:schemeClr>
                </a:solidFill>
                <a:latin typeface="Arial" panose="020B0604020202020204" pitchFamily="34" charset="0"/>
                <a:cs typeface="Arial" panose="020B0604020202020204" pitchFamily="34" charset="0"/>
              </a:rPr>
              <a:t>rd</a:t>
            </a:r>
            <a:r>
              <a:rPr lang="en-US" sz="1000" dirty="0">
                <a:solidFill>
                  <a:schemeClr val="tx1">
                    <a:lumMod val="75000"/>
                    <a:lumOff val="25000"/>
                  </a:schemeClr>
                </a:solidFill>
                <a:latin typeface="Arial" panose="020B0604020202020204" pitchFamily="34" charset="0"/>
                <a:cs typeface="Arial" panose="020B0604020202020204" pitchFamily="34" charset="0"/>
              </a:rPr>
              <a:t> party providers and within a provider-focused context (e.g., Workforce Development)</a:t>
            </a:r>
          </a:p>
          <a:p>
            <a:pPr marL="171450" indent="-171450">
              <a:spcBef>
                <a:spcPts val="600"/>
              </a:spcBef>
              <a:buFont typeface="Arial" panose="020B0604020202020204" pitchFamily="34" charset="0"/>
              <a:buChar char="•"/>
            </a:pPr>
            <a:r>
              <a:rPr lang="en-US" sz="1000" dirty="0">
                <a:solidFill>
                  <a:schemeClr val="tx1">
                    <a:lumMod val="75000"/>
                    <a:lumOff val="25000"/>
                  </a:schemeClr>
                </a:solidFill>
                <a:latin typeface="Arial" panose="020B0604020202020204" pitchFamily="34" charset="0"/>
                <a:cs typeface="Arial" panose="020B0604020202020204" pitchFamily="34" charset="0"/>
              </a:rPr>
              <a:t>Define a model for supporting EC local collaborations more comprehensively and the role of regional intermediaries in this</a:t>
            </a:r>
          </a:p>
          <a:p>
            <a:pPr>
              <a:spcBef>
                <a:spcPts val="600"/>
              </a:spcBef>
            </a:pPr>
            <a:endParaRPr lang="en-US" sz="10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4" name="Slide Number Placeholder 2">
            <a:extLst>
              <a:ext uri="{FF2B5EF4-FFF2-40B4-BE49-F238E27FC236}">
                <a16:creationId xmlns:a16="http://schemas.microsoft.com/office/drawing/2014/main" id="{B6C7A799-8BE8-0C84-DB55-FE783C9F5463}"/>
              </a:ext>
            </a:extLst>
          </p:cNvPr>
          <p:cNvSpPr>
            <a:spLocks noGrp="1"/>
          </p:cNvSpPr>
          <p:nvPr>
            <p:ph type="sldNum" sz="quarter" idx="12"/>
          </p:nvPr>
        </p:nvSpPr>
        <p:spPr>
          <a:xfrm>
            <a:off x="8562339" y="4832522"/>
            <a:ext cx="512504" cy="273844"/>
          </a:xfrm>
        </p:spPr>
        <p:txBody>
          <a:bodyPr/>
          <a:lstStyle/>
          <a:p>
            <a:pPr marL="0" lvl="0" indent="0" algn="r" rtl="0">
              <a:spcBef>
                <a:spcPts val="0"/>
              </a:spcBef>
              <a:spcAft>
                <a:spcPts val="0"/>
              </a:spcAft>
              <a:buNone/>
            </a:pPr>
            <a:fld id="{00000000-1234-1234-1234-123412341234}" type="slidenum">
              <a:rPr lang="en" sz="1000" smtClean="0"/>
              <a:t>3</a:t>
            </a:fld>
            <a:endParaRPr lang="en" sz="1000"/>
          </a:p>
        </p:txBody>
      </p:sp>
      <p:sp>
        <p:nvSpPr>
          <p:cNvPr id="13" name="TextBox 12">
            <a:extLst>
              <a:ext uri="{FF2B5EF4-FFF2-40B4-BE49-F238E27FC236}">
                <a16:creationId xmlns:a16="http://schemas.microsoft.com/office/drawing/2014/main" id="{F71FF567-8375-0072-A86D-4FC3FF3BA901}"/>
              </a:ext>
            </a:extLst>
          </p:cNvPr>
          <p:cNvSpPr txBox="1"/>
          <p:nvPr/>
        </p:nvSpPr>
        <p:spPr>
          <a:xfrm>
            <a:off x="61739" y="4938836"/>
            <a:ext cx="7491666" cy="200055"/>
          </a:xfrm>
          <a:prstGeom prst="rect">
            <a:avLst/>
          </a:prstGeom>
          <a:solidFill>
            <a:schemeClr val="bg1"/>
          </a:solidFill>
        </p:spPr>
        <p:txBody>
          <a:bodyPr wrap="square" rtlCol="0">
            <a:spAutoFit/>
          </a:bodyPr>
          <a:lstStyle/>
          <a:p>
            <a:pPr marL="115888" indent="-115888"/>
            <a:r>
              <a:rPr lang="en-US" sz="700" dirty="0">
                <a:latin typeface="Arial" panose="020B0604020202020204" pitchFamily="34" charset="0"/>
                <a:cs typeface="Arial" panose="020B0604020202020204" pitchFamily="34" charset="0"/>
              </a:rPr>
              <a:t>*In parentheses are the intermediaries that each recommendation is relevant to based on the type of supports they provide. </a:t>
            </a:r>
          </a:p>
        </p:txBody>
      </p:sp>
    </p:spTree>
    <p:extLst>
      <p:ext uri="{BB962C8B-B14F-4D97-AF65-F5344CB8AC3E}">
        <p14:creationId xmlns:p14="http://schemas.microsoft.com/office/powerpoint/2010/main" val="1244331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A5A6AFF2-7A4C-87BF-2C4E-65777C0EC163}"/>
              </a:ext>
            </a:extLst>
          </p:cNvPr>
          <p:cNvSpPr>
            <a:spLocks noGrp="1"/>
          </p:cNvSpPr>
          <p:nvPr>
            <p:ph idx="1"/>
          </p:nvPr>
        </p:nvSpPr>
        <p:spPr>
          <a:xfrm>
            <a:off x="494952" y="1313657"/>
            <a:ext cx="3984770" cy="3234010"/>
          </a:xfrm>
        </p:spPr>
        <p:txBody>
          <a:bodyPr>
            <a:noAutofit/>
          </a:bodyPr>
          <a:lstStyle/>
          <a:p>
            <a:pPr>
              <a:spcBef>
                <a:spcPts val="0"/>
              </a:spcBef>
              <a:spcAft>
                <a:spcPts val="1800"/>
              </a:spcAft>
            </a:pPr>
            <a:r>
              <a:rPr lang="en-US" sz="1600" dirty="0">
                <a:latin typeface="Arial" panose="020B0604020202020204" pitchFamily="34" charset="0"/>
                <a:cs typeface="Arial" panose="020B0604020202020204" pitchFamily="34" charset="0"/>
              </a:rPr>
              <a:t>Streamlining intermediary supports is one of the steps towards moving to a new combined State agency</a:t>
            </a:r>
          </a:p>
          <a:p>
            <a:pPr>
              <a:spcBef>
                <a:spcPts val="0"/>
              </a:spcBef>
              <a:spcAft>
                <a:spcPts val="1800"/>
              </a:spcAft>
            </a:pPr>
            <a:r>
              <a:rPr lang="en-US" sz="1600" dirty="0">
                <a:latin typeface="Arial" panose="020B0604020202020204" pitchFamily="34" charset="0"/>
                <a:cs typeface="Arial" panose="020B0604020202020204" pitchFamily="34" charset="0"/>
              </a:rPr>
              <a:t>This a positive step forward in making it easier for children and families to access services</a:t>
            </a:r>
          </a:p>
          <a:p>
            <a:pPr>
              <a:spcBef>
                <a:spcPts val="0"/>
              </a:spcBef>
              <a:spcAft>
                <a:spcPts val="1800"/>
              </a:spcAft>
            </a:pPr>
            <a:r>
              <a:rPr lang="en-US" sz="1600" dirty="0">
                <a:latin typeface="Arial" panose="020B0604020202020204" pitchFamily="34" charset="0"/>
                <a:cs typeface="Arial" panose="020B0604020202020204" pitchFamily="34" charset="0"/>
              </a:rPr>
              <a:t>We have heard from the field throughout this process that these changes need to happen</a:t>
            </a:r>
          </a:p>
        </p:txBody>
      </p:sp>
      <p:sp>
        <p:nvSpPr>
          <p:cNvPr id="4" name="Title 3">
            <a:extLst>
              <a:ext uri="{FF2B5EF4-FFF2-40B4-BE49-F238E27FC236}">
                <a16:creationId xmlns:a16="http://schemas.microsoft.com/office/drawing/2014/main" id="{BCE281B8-CD57-BEA1-D755-53AD57D1AD32}"/>
              </a:ext>
            </a:extLst>
          </p:cNvPr>
          <p:cNvSpPr>
            <a:spLocks noGrp="1"/>
          </p:cNvSpPr>
          <p:nvPr>
            <p:ph type="title"/>
          </p:nvPr>
        </p:nvSpPr>
        <p:spPr>
          <a:xfrm>
            <a:off x="292593" y="205611"/>
            <a:ext cx="6447501" cy="990600"/>
          </a:xfrm>
        </p:spPr>
        <p:txBody>
          <a:bodyPr/>
          <a:lstStyle/>
          <a:p>
            <a:r>
              <a:rPr lang="en-US" dirty="0"/>
              <a:t>Request approval to proceed</a:t>
            </a:r>
          </a:p>
        </p:txBody>
      </p:sp>
      <p:sp>
        <p:nvSpPr>
          <p:cNvPr id="8" name="Slide Number Placeholder 4">
            <a:extLst>
              <a:ext uri="{FF2B5EF4-FFF2-40B4-BE49-F238E27FC236}">
                <a16:creationId xmlns:a16="http://schemas.microsoft.com/office/drawing/2014/main" id="{47A17F2E-9020-FC79-D8F7-1EAAD2D7796D}"/>
              </a:ext>
            </a:extLst>
          </p:cNvPr>
          <p:cNvSpPr>
            <a:spLocks noGrp="1"/>
          </p:cNvSpPr>
          <p:nvPr>
            <p:ph type="sldNum" idx="12"/>
          </p:nvPr>
        </p:nvSpPr>
        <p:spPr>
          <a:xfrm>
            <a:off x="8472458" y="4663217"/>
            <a:ext cx="548700" cy="393600"/>
          </a:xfrm>
        </p:spPr>
        <p:txBody>
          <a:bodyPr/>
          <a:lstStyle/>
          <a:p>
            <a:pPr marL="0" lvl="0" indent="0" algn="r" rtl="0">
              <a:spcBef>
                <a:spcPts val="0"/>
              </a:spcBef>
              <a:spcAft>
                <a:spcPts val="0"/>
              </a:spcAft>
              <a:buNone/>
            </a:pPr>
            <a:fld id="{00000000-1234-1234-1234-123412341234}" type="slidenum">
              <a:rPr lang="en" sz="1000" smtClean="0">
                <a:solidFill>
                  <a:schemeClr val="bg1"/>
                </a:solidFill>
              </a:rPr>
              <a:t>4</a:t>
            </a:fld>
            <a:endParaRPr lang="en" sz="1000">
              <a:solidFill>
                <a:schemeClr val="bg1"/>
              </a:solidFill>
            </a:endParaRPr>
          </a:p>
        </p:txBody>
      </p:sp>
      <p:sp>
        <p:nvSpPr>
          <p:cNvPr id="10" name="Rectangle 9">
            <a:extLst>
              <a:ext uri="{FF2B5EF4-FFF2-40B4-BE49-F238E27FC236}">
                <a16:creationId xmlns:a16="http://schemas.microsoft.com/office/drawing/2014/main" id="{9A3B93B6-1CA5-5433-829A-D0048B49E05A}"/>
              </a:ext>
            </a:extLst>
          </p:cNvPr>
          <p:cNvSpPr/>
          <p:nvPr/>
        </p:nvSpPr>
        <p:spPr>
          <a:xfrm>
            <a:off x="4756921" y="1122433"/>
            <a:ext cx="3380400" cy="3332121"/>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050">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052EB50E-3EEC-2C60-F5BE-AEDF5A7A8AA4}"/>
              </a:ext>
            </a:extLst>
          </p:cNvPr>
          <p:cNvSpPr txBox="1"/>
          <p:nvPr/>
        </p:nvSpPr>
        <p:spPr>
          <a:xfrm>
            <a:off x="4882905" y="2402811"/>
            <a:ext cx="3170525" cy="738664"/>
          </a:xfrm>
          <a:prstGeom prst="rect">
            <a:avLst/>
          </a:prstGeom>
          <a:noFill/>
        </p:spPr>
        <p:txBody>
          <a:bodyPr wrap="square" rtlCol="0">
            <a:spAutoFit/>
          </a:bodyPr>
          <a:lstStyle/>
          <a:p>
            <a:r>
              <a:rPr lang="en-US" sz="1400" i="1" dirty="0">
                <a:solidFill>
                  <a:schemeClr val="tx1">
                    <a:lumMod val="75000"/>
                    <a:lumOff val="25000"/>
                  </a:schemeClr>
                </a:solidFill>
                <a:latin typeface="Arial" panose="020B0604020202020204" pitchFamily="34" charset="0"/>
                <a:cs typeface="Arial" panose="020B0604020202020204" pitchFamily="34" charset="0"/>
              </a:rPr>
              <a:t>“I completely agree with these recommendations and think this is really exciting.” Regional Intermediary</a:t>
            </a:r>
          </a:p>
        </p:txBody>
      </p:sp>
      <p:sp>
        <p:nvSpPr>
          <p:cNvPr id="15" name="TextBox 14">
            <a:extLst>
              <a:ext uri="{FF2B5EF4-FFF2-40B4-BE49-F238E27FC236}">
                <a16:creationId xmlns:a16="http://schemas.microsoft.com/office/drawing/2014/main" id="{D3E2E47A-382B-32BE-F696-AC886F869FE2}"/>
              </a:ext>
            </a:extLst>
          </p:cNvPr>
          <p:cNvSpPr txBox="1"/>
          <p:nvPr/>
        </p:nvSpPr>
        <p:spPr>
          <a:xfrm>
            <a:off x="4882905" y="3312025"/>
            <a:ext cx="3163856" cy="954107"/>
          </a:xfrm>
          <a:prstGeom prst="rect">
            <a:avLst/>
          </a:prstGeom>
          <a:noFill/>
        </p:spPr>
        <p:txBody>
          <a:bodyPr wrap="square" rtlCol="0">
            <a:spAutoFit/>
          </a:bodyPr>
          <a:lstStyle/>
          <a:p>
            <a:r>
              <a:rPr lang="en-US" sz="1400" i="1" dirty="0">
                <a:solidFill>
                  <a:schemeClr val="tx1">
                    <a:lumMod val="75000"/>
                    <a:lumOff val="25000"/>
                  </a:schemeClr>
                </a:solidFill>
                <a:latin typeface="Arial" panose="020B0604020202020204" pitchFamily="34" charset="0"/>
                <a:cs typeface="Arial" panose="020B0604020202020204" pitchFamily="34" charset="0"/>
              </a:rPr>
              <a:t>“There is a lot to this. Hopefully we can implement incrementally to help families sooner rather than later.” Regional Intermediary</a:t>
            </a:r>
          </a:p>
        </p:txBody>
      </p:sp>
      <p:sp>
        <p:nvSpPr>
          <p:cNvPr id="18" name="TextBox 17">
            <a:extLst>
              <a:ext uri="{FF2B5EF4-FFF2-40B4-BE49-F238E27FC236}">
                <a16:creationId xmlns:a16="http://schemas.microsoft.com/office/drawing/2014/main" id="{7ACF80D1-673B-E651-47EB-532407E1D499}"/>
              </a:ext>
            </a:extLst>
          </p:cNvPr>
          <p:cNvSpPr txBox="1"/>
          <p:nvPr/>
        </p:nvSpPr>
        <p:spPr>
          <a:xfrm>
            <a:off x="4882905" y="1278154"/>
            <a:ext cx="3170525" cy="954107"/>
          </a:xfrm>
          <a:prstGeom prst="rect">
            <a:avLst/>
          </a:prstGeom>
          <a:noFill/>
        </p:spPr>
        <p:txBody>
          <a:bodyPr wrap="square" lIns="91440" tIns="45720" rIns="91440" bIns="45720" rtlCol="0" anchor="t">
            <a:spAutoFit/>
          </a:bodyPr>
          <a:lstStyle/>
          <a:p>
            <a:r>
              <a:rPr lang="en-US" sz="1400" i="1" dirty="0">
                <a:solidFill>
                  <a:schemeClr val="tx1">
                    <a:lumMod val="75000"/>
                    <a:lumOff val="25000"/>
                  </a:schemeClr>
                </a:solidFill>
                <a:latin typeface="Arial" panose="020B0604020202020204" pitchFamily="34" charset="0"/>
                <a:cs typeface="Arial" panose="020B0604020202020204" pitchFamily="34" charset="0"/>
              </a:rPr>
              <a:t>“This is exactly what we need. I feel so sorry for the families who are trying to navigate all this. It’s hard!” Provider</a:t>
            </a:r>
          </a:p>
        </p:txBody>
      </p:sp>
    </p:spTree>
    <p:extLst>
      <p:ext uri="{BB962C8B-B14F-4D97-AF65-F5344CB8AC3E}">
        <p14:creationId xmlns:p14="http://schemas.microsoft.com/office/powerpoint/2010/main" val="182811789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1626</TotalTime>
  <Words>1382</Words>
  <Application>Microsoft Office PowerPoint</Application>
  <PresentationFormat>On-screen Show (16:9)</PresentationFormat>
  <Paragraphs>84</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Trebuchet MS</vt:lpstr>
      <vt:lpstr>Wingdings</vt:lpstr>
      <vt:lpstr>Wingdings 3</vt:lpstr>
      <vt:lpstr>Arial</vt:lpstr>
      <vt:lpstr>Facet</vt:lpstr>
      <vt:lpstr>IL Early Learning Council- Integration &amp; Alignment Committee </vt:lpstr>
      <vt:lpstr>ELC-IAC Priority – Overview</vt:lpstr>
      <vt:lpstr>IAC Directional Recommendations</vt:lpstr>
      <vt:lpstr>Request approval to proceed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Craft, Nicole</dc:creator>
  <cp:lastModifiedBy>Taylor Seal</cp:lastModifiedBy>
  <cp:revision>75</cp:revision>
  <cp:lastPrinted>2023-06-13T18:09:50Z</cp:lastPrinted>
  <dcterms:modified xsi:type="dcterms:W3CDTF">2024-02-02T15:04:04Z</dcterms:modified>
</cp:coreProperties>
</file>