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8" r:id="rId4"/>
  </p:sldMasterIdLst>
  <p:notesMasterIdLst>
    <p:notesMasterId r:id="rId12"/>
  </p:notesMasterIdLst>
  <p:sldIdLst>
    <p:sldId id="3857" r:id="rId5"/>
    <p:sldId id="3862" r:id="rId6"/>
    <p:sldId id="3865" r:id="rId7"/>
    <p:sldId id="2147469265" r:id="rId8"/>
    <p:sldId id="3855" r:id="rId9"/>
    <p:sldId id="258" r:id="rId10"/>
    <p:sldId id="355" r:id="rId11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0" userDrawn="1">
          <p15:clr>
            <a:srgbClr val="A4A3A4"/>
          </p15:clr>
        </p15:guide>
        <p15:guide id="2" orient="horz" pos="3408" userDrawn="1">
          <p15:clr>
            <a:srgbClr val="A4A3A4"/>
          </p15:clr>
        </p15:guide>
        <p15:guide id="3" pos="6936" userDrawn="1">
          <p15:clr>
            <a:srgbClr val="A4A3A4"/>
          </p15:clr>
        </p15:guide>
        <p15:guide id="4" pos="744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932" autoAdjust="0"/>
    <p:restoredTop sz="76587" autoAdjust="0"/>
  </p:normalViewPr>
  <p:slideViewPr>
    <p:cSldViewPr snapToGrid="0">
      <p:cViewPr>
        <p:scale>
          <a:sx n="58" d="100"/>
          <a:sy n="58" d="100"/>
        </p:scale>
        <p:origin x="456" y="-108"/>
      </p:cViewPr>
      <p:guideLst>
        <p:guide orient="horz" pos="1200"/>
        <p:guide orient="horz" pos="3408"/>
        <p:guide pos="6936"/>
        <p:guide pos="744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4B59921-C4F8-9844-9084-4404941A9336}" type="doc">
      <dgm:prSet loTypeId="urn:microsoft.com/office/officeart/2005/8/layout/list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BA36912-0E4E-1D4A-A276-EB736F88D2F1}">
      <dgm:prSet phldrT="[Text]" custT="1"/>
      <dgm:spPr/>
      <dgm:t>
        <a:bodyPr/>
        <a:lstStyle/>
        <a:p>
          <a:r>
            <a:rPr lang="en-US" sz="2000" dirty="0">
              <a:latin typeface="Calibri" panose="020F0502020204030204" pitchFamily="34" charset="0"/>
              <a:cs typeface="Calibri" panose="020F0502020204030204" pitchFamily="34" charset="0"/>
            </a:rPr>
            <a:t>Understanding patterns of participation</a:t>
          </a:r>
        </a:p>
      </dgm:t>
    </dgm:pt>
    <dgm:pt modelId="{D692DAFA-948A-3D40-B0A7-1392E70DAAEC}" type="parTrans" cxnId="{4CB89ED9-ACCC-2C41-8B85-AF1B221FAA32}">
      <dgm:prSet/>
      <dgm:spPr/>
      <dgm:t>
        <a:bodyPr/>
        <a:lstStyle/>
        <a:p>
          <a:endParaRPr lang="en-US"/>
        </a:p>
      </dgm:t>
    </dgm:pt>
    <dgm:pt modelId="{28CD7F1B-5267-E14D-BC23-A47D09895DFF}" type="sibTrans" cxnId="{4CB89ED9-ACCC-2C41-8B85-AF1B221FAA32}">
      <dgm:prSet/>
      <dgm:spPr/>
      <dgm:t>
        <a:bodyPr/>
        <a:lstStyle/>
        <a:p>
          <a:endParaRPr lang="en-US"/>
        </a:p>
      </dgm:t>
    </dgm:pt>
    <dgm:pt modelId="{DAF3828E-71FE-3B4D-A9BA-F0C450B62F02}">
      <dgm:prSet phldrT="[Text]" custT="1"/>
      <dgm:spPr/>
      <dgm:t>
        <a:bodyPr/>
        <a:lstStyle/>
        <a:p>
          <a:r>
            <a:rPr lang="en-US" sz="2000" dirty="0">
              <a:latin typeface="Calibri" panose="020F0502020204030204" pitchFamily="34" charset="0"/>
              <a:cs typeface="Calibri" panose="020F0502020204030204" pitchFamily="34" charset="0"/>
            </a:rPr>
            <a:t>Tracking characteristics of children, families, providers over time</a:t>
          </a:r>
        </a:p>
      </dgm:t>
    </dgm:pt>
    <dgm:pt modelId="{A8AC009F-4695-AE46-AD2B-D2AFA3D35D87}" type="parTrans" cxnId="{FA089C33-CE52-D14D-A7DD-0808AA46ACE5}">
      <dgm:prSet/>
      <dgm:spPr/>
      <dgm:t>
        <a:bodyPr/>
        <a:lstStyle/>
        <a:p>
          <a:endParaRPr lang="en-US"/>
        </a:p>
      </dgm:t>
    </dgm:pt>
    <dgm:pt modelId="{E35E53F8-9945-9344-B579-8E537AB6660F}" type="sibTrans" cxnId="{FA089C33-CE52-D14D-A7DD-0808AA46ACE5}">
      <dgm:prSet/>
      <dgm:spPr/>
      <dgm:t>
        <a:bodyPr/>
        <a:lstStyle/>
        <a:p>
          <a:endParaRPr lang="en-US"/>
        </a:p>
      </dgm:t>
    </dgm:pt>
    <dgm:pt modelId="{874F0057-C1F2-AE48-8F87-741AEE6B776C}">
      <dgm:prSet phldrT="[Text]" custT="1"/>
      <dgm:spPr/>
      <dgm:t>
        <a:bodyPr/>
        <a:lstStyle/>
        <a:p>
          <a:r>
            <a:rPr lang="en-US" sz="2000" dirty="0">
              <a:latin typeface="Calibri" panose="020F0502020204030204" pitchFamily="34" charset="0"/>
              <a:cs typeface="Calibri" panose="020F0502020204030204" pitchFamily="34" charset="0"/>
            </a:rPr>
            <a:t>Connecting EC trajectories with outcomes</a:t>
          </a:r>
        </a:p>
      </dgm:t>
    </dgm:pt>
    <dgm:pt modelId="{6DCD6BB5-8FC9-AC41-8211-473FF13B44EB}" type="parTrans" cxnId="{ECB1BB7A-3473-2F4D-92B5-16FE2A5C443F}">
      <dgm:prSet/>
      <dgm:spPr/>
      <dgm:t>
        <a:bodyPr/>
        <a:lstStyle/>
        <a:p>
          <a:endParaRPr lang="en-US"/>
        </a:p>
      </dgm:t>
    </dgm:pt>
    <dgm:pt modelId="{62A51860-551B-3B4E-A1E6-D88EDA9E2583}" type="sibTrans" cxnId="{ECB1BB7A-3473-2F4D-92B5-16FE2A5C443F}">
      <dgm:prSet/>
      <dgm:spPr/>
      <dgm:t>
        <a:bodyPr/>
        <a:lstStyle/>
        <a:p>
          <a:endParaRPr lang="en-US"/>
        </a:p>
      </dgm:t>
    </dgm:pt>
    <dgm:pt modelId="{35924601-5835-B247-8529-CB61420B09B0}">
      <dgm:prSet phldrT="[Text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2000" dirty="0">
              <a:latin typeface="Calibri" panose="020F0502020204030204" pitchFamily="34" charset="0"/>
              <a:cs typeface="Calibri" panose="020F0502020204030204" pitchFamily="34" charset="0"/>
            </a:rPr>
            <a:t>How does EC participation impact school readiness?</a:t>
          </a:r>
        </a:p>
      </dgm:t>
    </dgm:pt>
    <dgm:pt modelId="{729E5A97-5EC1-694C-A5D8-E88929A4AA2E}" type="parTrans" cxnId="{68E65B7E-36AA-EE49-AF9E-DB2FD2A6B878}">
      <dgm:prSet/>
      <dgm:spPr/>
      <dgm:t>
        <a:bodyPr/>
        <a:lstStyle/>
        <a:p>
          <a:endParaRPr lang="en-US"/>
        </a:p>
      </dgm:t>
    </dgm:pt>
    <dgm:pt modelId="{368CCB93-095A-5441-8371-C0CB275CFC85}" type="sibTrans" cxnId="{68E65B7E-36AA-EE49-AF9E-DB2FD2A6B878}">
      <dgm:prSet/>
      <dgm:spPr/>
      <dgm:t>
        <a:bodyPr/>
        <a:lstStyle/>
        <a:p>
          <a:endParaRPr lang="en-US"/>
        </a:p>
      </dgm:t>
    </dgm:pt>
    <dgm:pt modelId="{11EF9609-D5B9-D044-99DA-43F5F1AE50C0}">
      <dgm:prSet phldrT="[Text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2000" dirty="0">
              <a:latin typeface="Calibri" panose="020F0502020204030204" pitchFamily="34" charset="0"/>
              <a:cs typeface="Calibri" panose="020F0502020204030204" pitchFamily="34" charset="0"/>
            </a:rPr>
            <a:t>What are the sequences and durations of program participation for a child? </a:t>
          </a:r>
        </a:p>
      </dgm:t>
    </dgm:pt>
    <dgm:pt modelId="{A7B95BBB-F2C8-CD4B-AAE9-B7718CBA107F}" type="parTrans" cxnId="{40339AEC-FA6F-7D45-A4AA-7432FC5EE5E1}">
      <dgm:prSet/>
      <dgm:spPr/>
      <dgm:t>
        <a:bodyPr/>
        <a:lstStyle/>
        <a:p>
          <a:endParaRPr lang="en-US"/>
        </a:p>
      </dgm:t>
    </dgm:pt>
    <dgm:pt modelId="{C769EB1C-F64E-1446-B2D1-ED3533C3A40C}" type="sibTrans" cxnId="{40339AEC-FA6F-7D45-A4AA-7432FC5EE5E1}">
      <dgm:prSet/>
      <dgm:spPr/>
      <dgm:t>
        <a:bodyPr/>
        <a:lstStyle/>
        <a:p>
          <a:endParaRPr lang="en-US"/>
        </a:p>
      </dgm:t>
    </dgm:pt>
    <dgm:pt modelId="{2C53541E-33DB-054D-81EF-64FA3C1A77B6}">
      <dgm:prSet phldrT="[Text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2000" dirty="0">
              <a:latin typeface="Calibri" panose="020F0502020204030204" pitchFamily="34" charset="0"/>
              <a:cs typeface="Calibri" panose="020F0502020204030204" pitchFamily="34" charset="0"/>
            </a:rPr>
            <a:t>How does a child’s poverty status change over their EC journey?</a:t>
          </a:r>
        </a:p>
      </dgm:t>
    </dgm:pt>
    <dgm:pt modelId="{55D0F165-F2A0-A149-A9DD-1CC7245647AC}" type="parTrans" cxnId="{D1561F33-D181-014A-8644-5E2D9FD8C9DB}">
      <dgm:prSet/>
      <dgm:spPr/>
      <dgm:t>
        <a:bodyPr/>
        <a:lstStyle/>
        <a:p>
          <a:endParaRPr lang="en-US"/>
        </a:p>
      </dgm:t>
    </dgm:pt>
    <dgm:pt modelId="{0B162291-338A-1E4A-9F7B-C8463957C679}" type="sibTrans" cxnId="{D1561F33-D181-014A-8644-5E2D9FD8C9DB}">
      <dgm:prSet/>
      <dgm:spPr/>
      <dgm:t>
        <a:bodyPr/>
        <a:lstStyle/>
        <a:p>
          <a:endParaRPr lang="en-US"/>
        </a:p>
      </dgm:t>
    </dgm:pt>
    <dgm:pt modelId="{7331B168-2BDA-BD40-9405-119C2AC1059F}">
      <dgm:prSet phldrT="[Text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2000" dirty="0">
              <a:latin typeface="Calibri" panose="020F0502020204030204" pitchFamily="34" charset="0"/>
              <a:cs typeface="Calibri" panose="020F0502020204030204" pitchFamily="34" charset="0"/>
            </a:rPr>
            <a:t>How has the racial distribution participation in a particular program changed over time?</a:t>
          </a:r>
        </a:p>
      </dgm:t>
    </dgm:pt>
    <dgm:pt modelId="{68AE1BD2-EA27-4247-85C4-07992CD3C115}" type="parTrans" cxnId="{A5DDCDA1-594B-2842-8A66-3C213A21EDB7}">
      <dgm:prSet/>
      <dgm:spPr/>
      <dgm:t>
        <a:bodyPr/>
        <a:lstStyle/>
        <a:p>
          <a:endParaRPr lang="en-US"/>
        </a:p>
      </dgm:t>
    </dgm:pt>
    <dgm:pt modelId="{6E7DD575-713D-3447-A4D4-591AE2A3DF9E}" type="sibTrans" cxnId="{A5DDCDA1-594B-2842-8A66-3C213A21EDB7}">
      <dgm:prSet/>
      <dgm:spPr/>
      <dgm:t>
        <a:bodyPr/>
        <a:lstStyle/>
        <a:p>
          <a:endParaRPr lang="en-US"/>
        </a:p>
      </dgm:t>
    </dgm:pt>
    <dgm:pt modelId="{CDB48ACF-48AA-0C42-B685-7C54FB40ECF6}">
      <dgm:prSet phldrT="[Text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2000" dirty="0">
              <a:latin typeface="Calibri" panose="020F0502020204030204" pitchFamily="34" charset="0"/>
              <a:cs typeface="Calibri" panose="020F0502020204030204" pitchFamily="34" charset="0"/>
            </a:rPr>
            <a:t>How many children participate in 2 or more public programs in a month?</a:t>
          </a:r>
        </a:p>
      </dgm:t>
    </dgm:pt>
    <dgm:pt modelId="{721278A0-BEB5-2740-A5E2-7BF1FCBE7D7F}" type="sibTrans" cxnId="{0D7088B7-33CA-3740-B392-0E7ACAB90482}">
      <dgm:prSet/>
      <dgm:spPr/>
      <dgm:t>
        <a:bodyPr/>
        <a:lstStyle/>
        <a:p>
          <a:endParaRPr lang="en-US"/>
        </a:p>
      </dgm:t>
    </dgm:pt>
    <dgm:pt modelId="{C522817E-8774-F847-9A20-864497968203}" type="parTrans" cxnId="{0D7088B7-33CA-3740-B392-0E7ACAB90482}">
      <dgm:prSet/>
      <dgm:spPr/>
      <dgm:t>
        <a:bodyPr/>
        <a:lstStyle/>
        <a:p>
          <a:endParaRPr lang="en-US"/>
        </a:p>
      </dgm:t>
    </dgm:pt>
    <dgm:pt modelId="{BA947EBF-E3D5-7D41-AA3A-BE037891768E}">
      <dgm:prSet phldrT="[Text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2000" dirty="0">
              <a:latin typeface="Calibri" panose="020F0502020204030204" pitchFamily="34" charset="0"/>
              <a:cs typeface="Calibri" panose="020F0502020204030204" pitchFamily="34" charset="0"/>
            </a:rPr>
            <a:t>What % of children who are eligible for a program are participating?</a:t>
          </a:r>
        </a:p>
      </dgm:t>
    </dgm:pt>
    <dgm:pt modelId="{60F9DCB8-657F-0948-AB69-DA6D09F5EFF4}" type="sibTrans" cxnId="{2A978986-A85F-2B41-8BE1-B46E0D65A3F0}">
      <dgm:prSet/>
      <dgm:spPr/>
      <dgm:t>
        <a:bodyPr/>
        <a:lstStyle/>
        <a:p>
          <a:endParaRPr lang="en-US"/>
        </a:p>
      </dgm:t>
    </dgm:pt>
    <dgm:pt modelId="{870E2B68-49A6-364D-8343-7C205004AD97}" type="parTrans" cxnId="{2A978986-A85F-2B41-8BE1-B46E0D65A3F0}">
      <dgm:prSet/>
      <dgm:spPr/>
      <dgm:t>
        <a:bodyPr/>
        <a:lstStyle/>
        <a:p>
          <a:endParaRPr lang="en-US"/>
        </a:p>
      </dgm:t>
    </dgm:pt>
    <dgm:pt modelId="{DBEAAF12-3931-F941-94A3-0F6DE78A5640}" type="pres">
      <dgm:prSet presAssocID="{24B59921-C4F8-9844-9084-4404941A9336}" presName="linear" presStyleCnt="0">
        <dgm:presLayoutVars>
          <dgm:dir/>
          <dgm:animLvl val="lvl"/>
          <dgm:resizeHandles val="exact"/>
        </dgm:presLayoutVars>
      </dgm:prSet>
      <dgm:spPr/>
    </dgm:pt>
    <dgm:pt modelId="{C9814631-0D57-E547-B62B-30C91C3DBF9D}" type="pres">
      <dgm:prSet presAssocID="{4BA36912-0E4E-1D4A-A276-EB736F88D2F1}" presName="parentLin" presStyleCnt="0"/>
      <dgm:spPr/>
    </dgm:pt>
    <dgm:pt modelId="{1F89972B-54F1-F34B-81E8-3E14A2E87D3C}" type="pres">
      <dgm:prSet presAssocID="{4BA36912-0E4E-1D4A-A276-EB736F88D2F1}" presName="parentLeftMargin" presStyleLbl="node1" presStyleIdx="0" presStyleCnt="3"/>
      <dgm:spPr/>
    </dgm:pt>
    <dgm:pt modelId="{3953B275-627B-4D4B-9BF5-AA0AFCE7F544}" type="pres">
      <dgm:prSet presAssocID="{4BA36912-0E4E-1D4A-A276-EB736F88D2F1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BB557AA5-6F50-C041-AEB5-8FF2D63B37E7}" type="pres">
      <dgm:prSet presAssocID="{4BA36912-0E4E-1D4A-A276-EB736F88D2F1}" presName="negativeSpace" presStyleCnt="0"/>
      <dgm:spPr/>
    </dgm:pt>
    <dgm:pt modelId="{C9771A63-EE48-144A-91BF-5AAE3CC2A83E}" type="pres">
      <dgm:prSet presAssocID="{4BA36912-0E4E-1D4A-A276-EB736F88D2F1}" presName="childText" presStyleLbl="conFgAcc1" presStyleIdx="0" presStyleCnt="3">
        <dgm:presLayoutVars>
          <dgm:bulletEnabled val="1"/>
        </dgm:presLayoutVars>
      </dgm:prSet>
      <dgm:spPr/>
    </dgm:pt>
    <dgm:pt modelId="{366DA3B0-F243-4940-9CBD-167C7824E0F6}" type="pres">
      <dgm:prSet presAssocID="{28CD7F1B-5267-E14D-BC23-A47D09895DFF}" presName="spaceBetweenRectangles" presStyleCnt="0"/>
      <dgm:spPr/>
    </dgm:pt>
    <dgm:pt modelId="{B2068B2A-1EB9-6B41-933F-8B41DAD5447A}" type="pres">
      <dgm:prSet presAssocID="{DAF3828E-71FE-3B4D-A9BA-F0C450B62F02}" presName="parentLin" presStyleCnt="0"/>
      <dgm:spPr/>
    </dgm:pt>
    <dgm:pt modelId="{FDE87CCC-2F07-C740-BB56-7B2B287BD353}" type="pres">
      <dgm:prSet presAssocID="{DAF3828E-71FE-3B4D-A9BA-F0C450B62F02}" presName="parentLeftMargin" presStyleLbl="node1" presStyleIdx="0" presStyleCnt="3"/>
      <dgm:spPr/>
    </dgm:pt>
    <dgm:pt modelId="{0F7E3899-F2FB-6F48-A83C-827ADCBBE626}" type="pres">
      <dgm:prSet presAssocID="{DAF3828E-71FE-3B4D-A9BA-F0C450B62F02}" presName="parentText" presStyleLbl="node1" presStyleIdx="1" presStyleCnt="3" custScaleY="160186">
        <dgm:presLayoutVars>
          <dgm:chMax val="0"/>
          <dgm:bulletEnabled val="1"/>
        </dgm:presLayoutVars>
      </dgm:prSet>
      <dgm:spPr/>
    </dgm:pt>
    <dgm:pt modelId="{C2CBF373-9D6D-264F-85D1-2D91B44FE9AC}" type="pres">
      <dgm:prSet presAssocID="{DAF3828E-71FE-3B4D-A9BA-F0C450B62F02}" presName="negativeSpace" presStyleCnt="0"/>
      <dgm:spPr/>
    </dgm:pt>
    <dgm:pt modelId="{0A47C0F4-3179-D149-BD31-A489235F27C2}" type="pres">
      <dgm:prSet presAssocID="{DAF3828E-71FE-3B4D-A9BA-F0C450B62F02}" presName="childText" presStyleLbl="conFgAcc1" presStyleIdx="1" presStyleCnt="3">
        <dgm:presLayoutVars>
          <dgm:bulletEnabled val="1"/>
        </dgm:presLayoutVars>
      </dgm:prSet>
      <dgm:spPr/>
    </dgm:pt>
    <dgm:pt modelId="{4909F3D4-7006-FF4D-931C-D1E1D646DCBD}" type="pres">
      <dgm:prSet presAssocID="{E35E53F8-9945-9344-B579-8E537AB6660F}" presName="spaceBetweenRectangles" presStyleCnt="0"/>
      <dgm:spPr/>
    </dgm:pt>
    <dgm:pt modelId="{72E177B3-773D-E646-9B9D-141CE7541AFC}" type="pres">
      <dgm:prSet presAssocID="{874F0057-C1F2-AE48-8F87-741AEE6B776C}" presName="parentLin" presStyleCnt="0"/>
      <dgm:spPr/>
    </dgm:pt>
    <dgm:pt modelId="{71D12F47-D2E3-0449-8FC5-5FCFD55683E9}" type="pres">
      <dgm:prSet presAssocID="{874F0057-C1F2-AE48-8F87-741AEE6B776C}" presName="parentLeftMargin" presStyleLbl="node1" presStyleIdx="1" presStyleCnt="3"/>
      <dgm:spPr/>
    </dgm:pt>
    <dgm:pt modelId="{A878D400-4AE7-6843-89E2-338E2B989973}" type="pres">
      <dgm:prSet presAssocID="{874F0057-C1F2-AE48-8F87-741AEE6B776C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78813936-66A1-D046-ABD4-720DD3760EBC}" type="pres">
      <dgm:prSet presAssocID="{874F0057-C1F2-AE48-8F87-741AEE6B776C}" presName="negativeSpace" presStyleCnt="0"/>
      <dgm:spPr/>
    </dgm:pt>
    <dgm:pt modelId="{B73B232B-521C-6242-BBD4-D3ECA70817EC}" type="pres">
      <dgm:prSet presAssocID="{874F0057-C1F2-AE48-8F87-741AEE6B776C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D600F702-7CDD-E245-A0AE-C699B0E6DC31}" type="presOf" srcId="{4BA36912-0E4E-1D4A-A276-EB736F88D2F1}" destId="{1F89972B-54F1-F34B-81E8-3E14A2E87D3C}" srcOrd="0" destOrd="0" presId="urn:microsoft.com/office/officeart/2005/8/layout/list1"/>
    <dgm:cxn modelId="{BAC10012-6F5C-A74D-90E4-6AF05FFD7C94}" type="presOf" srcId="{DAF3828E-71FE-3B4D-A9BA-F0C450B62F02}" destId="{FDE87CCC-2F07-C740-BB56-7B2B287BD353}" srcOrd="0" destOrd="0" presId="urn:microsoft.com/office/officeart/2005/8/layout/list1"/>
    <dgm:cxn modelId="{D1561F33-D181-014A-8644-5E2D9FD8C9DB}" srcId="{DAF3828E-71FE-3B4D-A9BA-F0C450B62F02}" destId="{2C53541E-33DB-054D-81EF-64FA3C1A77B6}" srcOrd="0" destOrd="0" parTransId="{55D0F165-F2A0-A149-A9DD-1CC7245647AC}" sibTransId="{0B162291-338A-1E4A-9F7B-C8463957C679}"/>
    <dgm:cxn modelId="{FA089C33-CE52-D14D-A7DD-0808AA46ACE5}" srcId="{24B59921-C4F8-9844-9084-4404941A9336}" destId="{DAF3828E-71FE-3B4D-A9BA-F0C450B62F02}" srcOrd="1" destOrd="0" parTransId="{A8AC009F-4695-AE46-AD2B-D2AFA3D35D87}" sibTransId="{E35E53F8-9945-9344-B579-8E537AB6660F}"/>
    <dgm:cxn modelId="{BD05CB39-6F44-2F46-8484-D57F82542D75}" type="presOf" srcId="{2C53541E-33DB-054D-81EF-64FA3C1A77B6}" destId="{0A47C0F4-3179-D149-BD31-A489235F27C2}" srcOrd="0" destOrd="0" presId="urn:microsoft.com/office/officeart/2005/8/layout/list1"/>
    <dgm:cxn modelId="{FC1CF43C-3D92-364D-91B2-E9AB8B92D610}" type="presOf" srcId="{35924601-5835-B247-8529-CB61420B09B0}" destId="{B73B232B-521C-6242-BBD4-D3ECA70817EC}" srcOrd="0" destOrd="0" presId="urn:microsoft.com/office/officeart/2005/8/layout/list1"/>
    <dgm:cxn modelId="{01CBE23E-F32D-FF48-BCBB-0DEFE66B3FAE}" type="presOf" srcId="{7331B168-2BDA-BD40-9405-119C2AC1059F}" destId="{0A47C0F4-3179-D149-BD31-A489235F27C2}" srcOrd="0" destOrd="1" presId="urn:microsoft.com/office/officeart/2005/8/layout/list1"/>
    <dgm:cxn modelId="{3D14246E-BFD9-0444-A659-2D03DD110DF3}" type="presOf" srcId="{874F0057-C1F2-AE48-8F87-741AEE6B776C}" destId="{A878D400-4AE7-6843-89E2-338E2B989973}" srcOrd="1" destOrd="0" presId="urn:microsoft.com/office/officeart/2005/8/layout/list1"/>
    <dgm:cxn modelId="{ECB1BB7A-3473-2F4D-92B5-16FE2A5C443F}" srcId="{24B59921-C4F8-9844-9084-4404941A9336}" destId="{874F0057-C1F2-AE48-8F87-741AEE6B776C}" srcOrd="2" destOrd="0" parTransId="{6DCD6BB5-8FC9-AC41-8211-473FF13B44EB}" sibTransId="{62A51860-551B-3B4E-A1E6-D88EDA9E2583}"/>
    <dgm:cxn modelId="{68E65B7E-36AA-EE49-AF9E-DB2FD2A6B878}" srcId="{874F0057-C1F2-AE48-8F87-741AEE6B776C}" destId="{35924601-5835-B247-8529-CB61420B09B0}" srcOrd="0" destOrd="0" parTransId="{729E5A97-5EC1-694C-A5D8-E88929A4AA2E}" sibTransId="{368CCB93-095A-5441-8371-C0CB275CFC85}"/>
    <dgm:cxn modelId="{7113F183-C839-2D45-A0A4-F077AFB695CD}" type="presOf" srcId="{4BA36912-0E4E-1D4A-A276-EB736F88D2F1}" destId="{3953B275-627B-4D4B-9BF5-AA0AFCE7F544}" srcOrd="1" destOrd="0" presId="urn:microsoft.com/office/officeart/2005/8/layout/list1"/>
    <dgm:cxn modelId="{2A978986-A85F-2B41-8BE1-B46E0D65A3F0}" srcId="{4BA36912-0E4E-1D4A-A276-EB736F88D2F1}" destId="{BA947EBF-E3D5-7D41-AA3A-BE037891768E}" srcOrd="2" destOrd="0" parTransId="{870E2B68-49A6-364D-8343-7C205004AD97}" sibTransId="{60F9DCB8-657F-0948-AB69-DA6D09F5EFF4}"/>
    <dgm:cxn modelId="{4F130195-645B-A847-A97C-45AC7389410D}" type="presOf" srcId="{11EF9609-D5B9-D044-99DA-43F5F1AE50C0}" destId="{C9771A63-EE48-144A-91BF-5AAE3CC2A83E}" srcOrd="0" destOrd="0" presId="urn:microsoft.com/office/officeart/2005/8/layout/list1"/>
    <dgm:cxn modelId="{A5DDCDA1-594B-2842-8A66-3C213A21EDB7}" srcId="{DAF3828E-71FE-3B4D-A9BA-F0C450B62F02}" destId="{7331B168-2BDA-BD40-9405-119C2AC1059F}" srcOrd="1" destOrd="0" parTransId="{68AE1BD2-EA27-4247-85C4-07992CD3C115}" sibTransId="{6E7DD575-713D-3447-A4D4-591AE2A3DF9E}"/>
    <dgm:cxn modelId="{2AEEB1AE-4ECF-3E49-AC09-4637D158E8FB}" type="presOf" srcId="{24B59921-C4F8-9844-9084-4404941A9336}" destId="{DBEAAF12-3931-F941-94A3-0F6DE78A5640}" srcOrd="0" destOrd="0" presId="urn:microsoft.com/office/officeart/2005/8/layout/list1"/>
    <dgm:cxn modelId="{9FA712B5-1114-F84D-8AB3-F647D2F46CC1}" type="presOf" srcId="{DAF3828E-71FE-3B4D-A9BA-F0C450B62F02}" destId="{0F7E3899-F2FB-6F48-A83C-827ADCBBE626}" srcOrd="1" destOrd="0" presId="urn:microsoft.com/office/officeart/2005/8/layout/list1"/>
    <dgm:cxn modelId="{0D7088B7-33CA-3740-B392-0E7ACAB90482}" srcId="{4BA36912-0E4E-1D4A-A276-EB736F88D2F1}" destId="{CDB48ACF-48AA-0C42-B685-7C54FB40ECF6}" srcOrd="1" destOrd="0" parTransId="{C522817E-8774-F847-9A20-864497968203}" sibTransId="{721278A0-BEB5-2740-A5E2-7BF1FCBE7D7F}"/>
    <dgm:cxn modelId="{B30A83D3-74CD-EF49-94A3-17130AD004FB}" type="presOf" srcId="{874F0057-C1F2-AE48-8F87-741AEE6B776C}" destId="{71D12F47-D2E3-0449-8FC5-5FCFD55683E9}" srcOrd="0" destOrd="0" presId="urn:microsoft.com/office/officeart/2005/8/layout/list1"/>
    <dgm:cxn modelId="{4CB89ED9-ACCC-2C41-8B85-AF1B221FAA32}" srcId="{24B59921-C4F8-9844-9084-4404941A9336}" destId="{4BA36912-0E4E-1D4A-A276-EB736F88D2F1}" srcOrd="0" destOrd="0" parTransId="{D692DAFA-948A-3D40-B0A7-1392E70DAAEC}" sibTransId="{28CD7F1B-5267-E14D-BC23-A47D09895DFF}"/>
    <dgm:cxn modelId="{40339AEC-FA6F-7D45-A4AA-7432FC5EE5E1}" srcId="{4BA36912-0E4E-1D4A-A276-EB736F88D2F1}" destId="{11EF9609-D5B9-D044-99DA-43F5F1AE50C0}" srcOrd="0" destOrd="0" parTransId="{A7B95BBB-F2C8-CD4B-AAE9-B7718CBA107F}" sibTransId="{C769EB1C-F64E-1446-B2D1-ED3533C3A40C}"/>
    <dgm:cxn modelId="{6C220EF2-D4C0-E340-9DF0-1C2EA94E7B9A}" type="presOf" srcId="{BA947EBF-E3D5-7D41-AA3A-BE037891768E}" destId="{C9771A63-EE48-144A-91BF-5AAE3CC2A83E}" srcOrd="0" destOrd="2" presId="urn:microsoft.com/office/officeart/2005/8/layout/list1"/>
    <dgm:cxn modelId="{D32C78F2-1207-6B43-92FB-2EDFF76C7139}" type="presOf" srcId="{CDB48ACF-48AA-0C42-B685-7C54FB40ECF6}" destId="{C9771A63-EE48-144A-91BF-5AAE3CC2A83E}" srcOrd="0" destOrd="1" presId="urn:microsoft.com/office/officeart/2005/8/layout/list1"/>
    <dgm:cxn modelId="{EFCAA44D-A262-FE4B-AF5B-956236FF2ACB}" type="presParOf" srcId="{DBEAAF12-3931-F941-94A3-0F6DE78A5640}" destId="{C9814631-0D57-E547-B62B-30C91C3DBF9D}" srcOrd="0" destOrd="0" presId="urn:microsoft.com/office/officeart/2005/8/layout/list1"/>
    <dgm:cxn modelId="{A2F53FAF-FAD0-6443-BEEF-2ADF59536390}" type="presParOf" srcId="{C9814631-0D57-E547-B62B-30C91C3DBF9D}" destId="{1F89972B-54F1-F34B-81E8-3E14A2E87D3C}" srcOrd="0" destOrd="0" presId="urn:microsoft.com/office/officeart/2005/8/layout/list1"/>
    <dgm:cxn modelId="{294E549C-6693-2841-9A47-66F02A756145}" type="presParOf" srcId="{C9814631-0D57-E547-B62B-30C91C3DBF9D}" destId="{3953B275-627B-4D4B-9BF5-AA0AFCE7F544}" srcOrd="1" destOrd="0" presId="urn:microsoft.com/office/officeart/2005/8/layout/list1"/>
    <dgm:cxn modelId="{24F9338A-710C-0E4A-ABC2-2FDBC63C863F}" type="presParOf" srcId="{DBEAAF12-3931-F941-94A3-0F6DE78A5640}" destId="{BB557AA5-6F50-C041-AEB5-8FF2D63B37E7}" srcOrd="1" destOrd="0" presId="urn:microsoft.com/office/officeart/2005/8/layout/list1"/>
    <dgm:cxn modelId="{C584751D-A2E8-BD4A-AA8C-6A38776653FD}" type="presParOf" srcId="{DBEAAF12-3931-F941-94A3-0F6DE78A5640}" destId="{C9771A63-EE48-144A-91BF-5AAE3CC2A83E}" srcOrd="2" destOrd="0" presId="urn:microsoft.com/office/officeart/2005/8/layout/list1"/>
    <dgm:cxn modelId="{5B297CFB-5D28-4E48-B0DB-34C1A5DF27EE}" type="presParOf" srcId="{DBEAAF12-3931-F941-94A3-0F6DE78A5640}" destId="{366DA3B0-F243-4940-9CBD-167C7824E0F6}" srcOrd="3" destOrd="0" presId="urn:microsoft.com/office/officeart/2005/8/layout/list1"/>
    <dgm:cxn modelId="{D4C9AE9D-39AA-1B4F-8BAE-C0F43975F65D}" type="presParOf" srcId="{DBEAAF12-3931-F941-94A3-0F6DE78A5640}" destId="{B2068B2A-1EB9-6B41-933F-8B41DAD5447A}" srcOrd="4" destOrd="0" presId="urn:microsoft.com/office/officeart/2005/8/layout/list1"/>
    <dgm:cxn modelId="{CD2F7586-7166-7A4C-9192-F2124286790D}" type="presParOf" srcId="{B2068B2A-1EB9-6B41-933F-8B41DAD5447A}" destId="{FDE87CCC-2F07-C740-BB56-7B2B287BD353}" srcOrd="0" destOrd="0" presId="urn:microsoft.com/office/officeart/2005/8/layout/list1"/>
    <dgm:cxn modelId="{3E251DE7-8691-9548-81CA-EFE4211FF7BC}" type="presParOf" srcId="{B2068B2A-1EB9-6B41-933F-8B41DAD5447A}" destId="{0F7E3899-F2FB-6F48-A83C-827ADCBBE626}" srcOrd="1" destOrd="0" presId="urn:microsoft.com/office/officeart/2005/8/layout/list1"/>
    <dgm:cxn modelId="{42414AEE-36DB-BB40-9FBA-A551BDE0D5C6}" type="presParOf" srcId="{DBEAAF12-3931-F941-94A3-0F6DE78A5640}" destId="{C2CBF373-9D6D-264F-85D1-2D91B44FE9AC}" srcOrd="5" destOrd="0" presId="urn:microsoft.com/office/officeart/2005/8/layout/list1"/>
    <dgm:cxn modelId="{5AF865AD-4D2F-1142-86D7-BC729B9AA081}" type="presParOf" srcId="{DBEAAF12-3931-F941-94A3-0F6DE78A5640}" destId="{0A47C0F4-3179-D149-BD31-A489235F27C2}" srcOrd="6" destOrd="0" presId="urn:microsoft.com/office/officeart/2005/8/layout/list1"/>
    <dgm:cxn modelId="{D49170C2-BC03-5B4D-8643-7982A3321A0A}" type="presParOf" srcId="{DBEAAF12-3931-F941-94A3-0F6DE78A5640}" destId="{4909F3D4-7006-FF4D-931C-D1E1D646DCBD}" srcOrd="7" destOrd="0" presId="urn:microsoft.com/office/officeart/2005/8/layout/list1"/>
    <dgm:cxn modelId="{96220BC9-17E0-BB40-BAA6-EC0D2ADCFFEC}" type="presParOf" srcId="{DBEAAF12-3931-F941-94A3-0F6DE78A5640}" destId="{72E177B3-773D-E646-9B9D-141CE7541AFC}" srcOrd="8" destOrd="0" presId="urn:microsoft.com/office/officeart/2005/8/layout/list1"/>
    <dgm:cxn modelId="{C8B2B39D-96FD-F242-90F7-C442FF7FB75D}" type="presParOf" srcId="{72E177B3-773D-E646-9B9D-141CE7541AFC}" destId="{71D12F47-D2E3-0449-8FC5-5FCFD55683E9}" srcOrd="0" destOrd="0" presId="urn:microsoft.com/office/officeart/2005/8/layout/list1"/>
    <dgm:cxn modelId="{6477C79A-008A-F24B-941B-C1FA0E225E1E}" type="presParOf" srcId="{72E177B3-773D-E646-9B9D-141CE7541AFC}" destId="{A878D400-4AE7-6843-89E2-338E2B989973}" srcOrd="1" destOrd="0" presId="urn:microsoft.com/office/officeart/2005/8/layout/list1"/>
    <dgm:cxn modelId="{2A449918-9636-2F4F-816D-4721313A351A}" type="presParOf" srcId="{DBEAAF12-3931-F941-94A3-0F6DE78A5640}" destId="{78813936-66A1-D046-ABD4-720DD3760EBC}" srcOrd="9" destOrd="0" presId="urn:microsoft.com/office/officeart/2005/8/layout/list1"/>
    <dgm:cxn modelId="{95FCDCEE-9B1E-9149-9CCE-20BE3A6DD8A9}" type="presParOf" srcId="{DBEAAF12-3931-F941-94A3-0F6DE78A5640}" destId="{B73B232B-521C-6242-BBD4-D3ECA70817EC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771A63-EE48-144A-91BF-5AAE3CC2A83E}">
      <dsp:nvSpPr>
        <dsp:cNvPr id="0" name=""/>
        <dsp:cNvSpPr/>
      </dsp:nvSpPr>
      <dsp:spPr>
        <a:xfrm>
          <a:off x="0" y="263299"/>
          <a:ext cx="10096013" cy="13671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3563" tIns="291592" rIns="783563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000" kern="1200" dirty="0">
              <a:latin typeface="Calibri" panose="020F0502020204030204" pitchFamily="34" charset="0"/>
              <a:cs typeface="Calibri" panose="020F0502020204030204" pitchFamily="34" charset="0"/>
            </a:rPr>
            <a:t>What are the sequences and durations of program participation for a child? 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000" kern="1200" dirty="0">
              <a:latin typeface="Calibri" panose="020F0502020204030204" pitchFamily="34" charset="0"/>
              <a:cs typeface="Calibri" panose="020F0502020204030204" pitchFamily="34" charset="0"/>
            </a:rPr>
            <a:t>How many children participate in 2 or more public programs in a month?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000" kern="1200" dirty="0">
              <a:latin typeface="Calibri" panose="020F0502020204030204" pitchFamily="34" charset="0"/>
              <a:cs typeface="Calibri" panose="020F0502020204030204" pitchFamily="34" charset="0"/>
            </a:rPr>
            <a:t>What % of children who are eligible for a program are participating?</a:t>
          </a:r>
        </a:p>
      </dsp:txBody>
      <dsp:txXfrm>
        <a:off x="0" y="263299"/>
        <a:ext cx="10096013" cy="1367100"/>
      </dsp:txXfrm>
    </dsp:sp>
    <dsp:sp modelId="{3953B275-627B-4D4B-9BF5-AA0AFCE7F544}">
      <dsp:nvSpPr>
        <dsp:cNvPr id="0" name=""/>
        <dsp:cNvSpPr/>
      </dsp:nvSpPr>
      <dsp:spPr>
        <a:xfrm>
          <a:off x="504800" y="56659"/>
          <a:ext cx="7067209" cy="4132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7124" tIns="0" rIns="267124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Calibri" panose="020F0502020204030204" pitchFamily="34" charset="0"/>
              <a:cs typeface="Calibri" panose="020F0502020204030204" pitchFamily="34" charset="0"/>
            </a:rPr>
            <a:t>Understanding patterns of participation</a:t>
          </a:r>
        </a:p>
      </dsp:txBody>
      <dsp:txXfrm>
        <a:off x="524975" y="76834"/>
        <a:ext cx="7026859" cy="372929"/>
      </dsp:txXfrm>
    </dsp:sp>
    <dsp:sp modelId="{0A47C0F4-3179-D149-BD31-A489235F27C2}">
      <dsp:nvSpPr>
        <dsp:cNvPr id="0" name=""/>
        <dsp:cNvSpPr/>
      </dsp:nvSpPr>
      <dsp:spPr>
        <a:xfrm>
          <a:off x="0" y="2161375"/>
          <a:ext cx="10096013" cy="1323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3563" tIns="291592" rIns="783563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000" kern="1200" dirty="0">
              <a:latin typeface="Calibri" panose="020F0502020204030204" pitchFamily="34" charset="0"/>
              <a:cs typeface="Calibri" panose="020F0502020204030204" pitchFamily="34" charset="0"/>
            </a:rPr>
            <a:t>How does a child’s poverty status change over their EC journey?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000" kern="1200" dirty="0">
              <a:latin typeface="Calibri" panose="020F0502020204030204" pitchFamily="34" charset="0"/>
              <a:cs typeface="Calibri" panose="020F0502020204030204" pitchFamily="34" charset="0"/>
            </a:rPr>
            <a:t>How has the racial distribution participation in a particular program changed over time?</a:t>
          </a:r>
        </a:p>
      </dsp:txBody>
      <dsp:txXfrm>
        <a:off x="0" y="2161375"/>
        <a:ext cx="10096013" cy="1323000"/>
      </dsp:txXfrm>
    </dsp:sp>
    <dsp:sp modelId="{0F7E3899-F2FB-6F48-A83C-827ADCBBE626}">
      <dsp:nvSpPr>
        <dsp:cNvPr id="0" name=""/>
        <dsp:cNvSpPr/>
      </dsp:nvSpPr>
      <dsp:spPr>
        <a:xfrm>
          <a:off x="504800" y="1705999"/>
          <a:ext cx="7067209" cy="66201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7124" tIns="0" rIns="267124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Calibri" panose="020F0502020204030204" pitchFamily="34" charset="0"/>
              <a:cs typeface="Calibri" panose="020F0502020204030204" pitchFamily="34" charset="0"/>
            </a:rPr>
            <a:t>Tracking characteristics of children, families, providers over time</a:t>
          </a:r>
        </a:p>
      </dsp:txBody>
      <dsp:txXfrm>
        <a:off x="537117" y="1738316"/>
        <a:ext cx="7002575" cy="597382"/>
      </dsp:txXfrm>
    </dsp:sp>
    <dsp:sp modelId="{B73B232B-521C-6242-BBD4-D3ECA70817EC}">
      <dsp:nvSpPr>
        <dsp:cNvPr id="0" name=""/>
        <dsp:cNvSpPr/>
      </dsp:nvSpPr>
      <dsp:spPr>
        <a:xfrm>
          <a:off x="0" y="3766615"/>
          <a:ext cx="10096013" cy="72764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3563" tIns="291592" rIns="783563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000" kern="1200" dirty="0">
              <a:latin typeface="Calibri" panose="020F0502020204030204" pitchFamily="34" charset="0"/>
              <a:cs typeface="Calibri" panose="020F0502020204030204" pitchFamily="34" charset="0"/>
            </a:rPr>
            <a:t>How does EC participation impact school readiness?</a:t>
          </a:r>
        </a:p>
      </dsp:txBody>
      <dsp:txXfrm>
        <a:off x="0" y="3766615"/>
        <a:ext cx="10096013" cy="727649"/>
      </dsp:txXfrm>
    </dsp:sp>
    <dsp:sp modelId="{A878D400-4AE7-6843-89E2-338E2B989973}">
      <dsp:nvSpPr>
        <dsp:cNvPr id="0" name=""/>
        <dsp:cNvSpPr/>
      </dsp:nvSpPr>
      <dsp:spPr>
        <a:xfrm>
          <a:off x="504800" y="3559975"/>
          <a:ext cx="7067209" cy="4132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7124" tIns="0" rIns="267124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Calibri" panose="020F0502020204030204" pitchFamily="34" charset="0"/>
              <a:cs typeface="Calibri" panose="020F0502020204030204" pitchFamily="34" charset="0"/>
            </a:rPr>
            <a:t>Connecting EC trajectories with outcomes</a:t>
          </a:r>
        </a:p>
      </dsp:txBody>
      <dsp:txXfrm>
        <a:off x="524975" y="3580150"/>
        <a:ext cx="7026859" cy="3729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C7BA811-8917-4F1D-B22F-E96045BFA4E0}" type="datetimeFigureOut">
              <a:rPr lang="en-US" smtClean="0"/>
              <a:t>2/2/2024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40C6A29-4676-420C-BBE3-ACC2B80F64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45970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0C6A29-4676-420C-BBE3-ACC2B80F64D4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78504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0C6A29-4676-420C-BBE3-ACC2B80F64D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09582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0C6A29-4676-420C-BBE3-ACC2B80F64D4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4856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0C6A29-4676-420C-BBE3-ACC2B80F64D4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84581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79D446-659F-1147-A264-243F0F03790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957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/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79D446-659F-1147-A264-243F0F03790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204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/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79D446-659F-1147-A264-243F0F03790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13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ECAM">
            <a:extLst>
              <a:ext uri="{FF2B5EF4-FFF2-40B4-BE49-F238E27FC236}">
                <a16:creationId xmlns:a16="http://schemas.microsoft.com/office/drawing/2014/main" id="{23A3B908-AF86-56E1-1797-F899860C74B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091" y="131885"/>
            <a:ext cx="1804880" cy="766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4E783F1-7B14-DDA1-1A30-8D503DDF85E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5429249"/>
            <a:ext cx="12192000" cy="1464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0415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 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2983E-E761-4429-9203-7FE8B2DB6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21E9B7-62BE-49BA-AC6B-55250D662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32918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41A3FD-B90A-4C31-BD6B-581F9E2E0E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3291840" cy="36845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0D1D55-B722-4968-B171-AF3B462DDA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453128" y="1681163"/>
            <a:ext cx="32918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1085A8-02C2-4E7F-935E-5AEECBAD19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453128" y="2505075"/>
            <a:ext cx="3291840" cy="36845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8A5018-8A77-40E8-B159-4894ECF22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D79441-8908-4461-9FDD-BCE638837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29F7D-B101-4950-A2C0-F350FB26D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ACF5677B-E56F-4452-ADDC-DA0E20A955E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065008" y="1681163"/>
            <a:ext cx="32918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>
            <a:extLst>
              <a:ext uri="{FF2B5EF4-FFF2-40B4-BE49-F238E27FC236}">
                <a16:creationId xmlns:a16="http://schemas.microsoft.com/office/drawing/2014/main" id="{865D9C09-AB3B-40EB-B1DA-9C6D7234345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065008" y="2505075"/>
            <a:ext cx="3291840" cy="36845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7273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2 medium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FAA9DFF3-1B49-48A9-BF8A-57DD7D07CFA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901259" y="2727729"/>
            <a:ext cx="4290740" cy="4130271"/>
          </a:xfrm>
          <a:custGeom>
            <a:avLst/>
            <a:gdLst>
              <a:gd name="connsiteX0" fmla="*/ 2503809 w 4290740"/>
              <a:gd name="connsiteY0" fmla="*/ 0 h 4130271"/>
              <a:gd name="connsiteX1" fmla="*/ 4198398 w 4290740"/>
              <a:gd name="connsiteY1" fmla="*/ 660580 h 4130271"/>
              <a:gd name="connsiteX2" fmla="*/ 4290740 w 4290740"/>
              <a:gd name="connsiteY2" fmla="*/ 751285 h 4130271"/>
              <a:gd name="connsiteX3" fmla="*/ 4290740 w 4290740"/>
              <a:gd name="connsiteY3" fmla="*/ 4130271 h 4130271"/>
              <a:gd name="connsiteX4" fmla="*/ 604508 w 4290740"/>
              <a:gd name="connsiteY4" fmla="*/ 4130271 h 4130271"/>
              <a:gd name="connsiteX5" fmla="*/ 461940 w 4290740"/>
              <a:gd name="connsiteY5" fmla="*/ 3953232 h 4130271"/>
              <a:gd name="connsiteX6" fmla="*/ 0 w 4290740"/>
              <a:gd name="connsiteY6" fmla="*/ 2503809 h 4130271"/>
              <a:gd name="connsiteX7" fmla="*/ 2503809 w 4290740"/>
              <a:gd name="connsiteY7" fmla="*/ 0 h 41302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290740" h="4130271">
                <a:moveTo>
                  <a:pt x="2503809" y="0"/>
                </a:moveTo>
                <a:cubicBezTo>
                  <a:pt x="3157405" y="0"/>
                  <a:pt x="3752509" y="250434"/>
                  <a:pt x="4198398" y="660580"/>
                </a:cubicBezTo>
                <a:lnTo>
                  <a:pt x="4290740" y="751285"/>
                </a:lnTo>
                <a:lnTo>
                  <a:pt x="4290740" y="4130271"/>
                </a:lnTo>
                <a:lnTo>
                  <a:pt x="604508" y="4130271"/>
                </a:lnTo>
                <a:lnTo>
                  <a:pt x="461940" y="3953232"/>
                </a:lnTo>
                <a:cubicBezTo>
                  <a:pt x="171051" y="3544183"/>
                  <a:pt x="0" y="3043971"/>
                  <a:pt x="0" y="2503809"/>
                </a:cubicBezTo>
                <a:cubicBezTo>
                  <a:pt x="0" y="1120992"/>
                  <a:pt x="1120992" y="0"/>
                  <a:pt x="2503809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18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5CFEFC13-B998-4A6F-A7ED-411E266D288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261609" y="0"/>
            <a:ext cx="3519311" cy="3007909"/>
          </a:xfrm>
          <a:custGeom>
            <a:avLst/>
            <a:gdLst>
              <a:gd name="connsiteX0" fmla="*/ 519779 w 3519311"/>
              <a:gd name="connsiteY0" fmla="*/ 0 h 3007909"/>
              <a:gd name="connsiteX1" fmla="*/ 2999531 w 3519311"/>
              <a:gd name="connsiteY1" fmla="*/ 0 h 3007909"/>
              <a:gd name="connsiteX2" fmla="*/ 3003920 w 3519311"/>
              <a:gd name="connsiteY2" fmla="*/ 3989 h 3007909"/>
              <a:gd name="connsiteX3" fmla="*/ 3519311 w 3519311"/>
              <a:gd name="connsiteY3" fmla="*/ 1248253 h 3007909"/>
              <a:gd name="connsiteX4" fmla="*/ 1759655 w 3519311"/>
              <a:gd name="connsiteY4" fmla="*/ 3007909 h 3007909"/>
              <a:gd name="connsiteX5" fmla="*/ 9084 w 3519311"/>
              <a:gd name="connsiteY5" fmla="*/ 1428168 h 3007909"/>
              <a:gd name="connsiteX6" fmla="*/ 0 w 3519311"/>
              <a:gd name="connsiteY6" fmla="*/ 1248273 h 3007909"/>
              <a:gd name="connsiteX7" fmla="*/ 0 w 3519311"/>
              <a:gd name="connsiteY7" fmla="*/ 1248233 h 3007909"/>
              <a:gd name="connsiteX8" fmla="*/ 9084 w 3519311"/>
              <a:gd name="connsiteY8" fmla="*/ 1068339 h 3007909"/>
              <a:gd name="connsiteX9" fmla="*/ 515391 w 3519311"/>
              <a:gd name="connsiteY9" fmla="*/ 3989 h 3007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519311" h="3007909">
                <a:moveTo>
                  <a:pt x="519779" y="0"/>
                </a:moveTo>
                <a:lnTo>
                  <a:pt x="2999531" y="0"/>
                </a:lnTo>
                <a:lnTo>
                  <a:pt x="3003920" y="3989"/>
                </a:lnTo>
                <a:cubicBezTo>
                  <a:pt x="3322355" y="322424"/>
                  <a:pt x="3519311" y="762338"/>
                  <a:pt x="3519311" y="1248253"/>
                </a:cubicBezTo>
                <a:cubicBezTo>
                  <a:pt x="3519311" y="2220084"/>
                  <a:pt x="2731486" y="3007909"/>
                  <a:pt x="1759655" y="3007909"/>
                </a:cubicBezTo>
                <a:cubicBezTo>
                  <a:pt x="848565" y="3007909"/>
                  <a:pt x="99196" y="2315485"/>
                  <a:pt x="9084" y="1428168"/>
                </a:cubicBezTo>
                <a:lnTo>
                  <a:pt x="0" y="1248273"/>
                </a:lnTo>
                <a:lnTo>
                  <a:pt x="0" y="1248233"/>
                </a:lnTo>
                <a:lnTo>
                  <a:pt x="9084" y="1068339"/>
                </a:lnTo>
                <a:cubicBezTo>
                  <a:pt x="51137" y="654258"/>
                  <a:pt x="236761" y="282620"/>
                  <a:pt x="515391" y="3989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18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0E11BF3-02E8-4EB7-818E-652B82CF2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365760"/>
            <a:ext cx="5120640" cy="132588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4D3190-B78C-42F1-9D62-F523886BB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381C40-F9FC-4D58-8508-F0632DF5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01CBCC-4CC2-49BD-B155-01E0F4D79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753B078-30BA-4AB9-A020-EE8D9404B6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828800"/>
            <a:ext cx="5093208" cy="4352544"/>
          </a:xfrm>
        </p:spPr>
        <p:txBody>
          <a:bodyPr/>
          <a:lstStyle>
            <a:lvl1pPr marL="0" indent="0">
              <a:buNone/>
              <a:defRPr sz="2400"/>
            </a:lvl1pPr>
            <a:lvl2pPr marL="228600">
              <a:defRPr/>
            </a:lvl2pPr>
            <a:lvl3pPr marL="457200">
              <a:defRPr/>
            </a:lvl3pPr>
            <a:lvl4pPr marL="685800">
              <a:defRPr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14131786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l 9">
            <a:extLst>
              <a:ext uri="{FF2B5EF4-FFF2-40B4-BE49-F238E27FC236}">
                <a16:creationId xmlns:a16="http://schemas.microsoft.com/office/drawing/2014/main" id="{2642EAF0-DE94-4F90-82E3-6F316AA8353A}"/>
              </a:ext>
            </a:extLst>
          </p:cNvPr>
          <p:cNvSpPr/>
          <p:nvPr userDrawn="1"/>
        </p:nvSpPr>
        <p:spPr>
          <a:xfrm>
            <a:off x="707393" y="847600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D22D7888-22FA-4AA1-9BA4-CC61D6643D47}"/>
              </a:ext>
            </a:extLst>
          </p:cNvPr>
          <p:cNvSpPr/>
          <p:nvPr userDrawn="1"/>
        </p:nvSpPr>
        <p:spPr>
          <a:xfrm flipH="1">
            <a:off x="530529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EBB6E464-8999-4773-A1F2-E6CAA990E572}"/>
              </a:ext>
            </a:extLst>
          </p:cNvPr>
          <p:cNvSpPr/>
          <p:nvPr userDrawn="1"/>
        </p:nvSpPr>
        <p:spPr>
          <a:xfrm flipH="1">
            <a:off x="3961511" y="-1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CE9CE183-B21E-41EB-A082-DF9C3AD659D5}"/>
              </a:ext>
            </a:extLst>
          </p:cNvPr>
          <p:cNvSpPr/>
          <p:nvPr userDrawn="1"/>
        </p:nvSpPr>
        <p:spPr>
          <a:xfrm flipH="1">
            <a:off x="0" y="2936831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1EA14BE8-FDD0-4434-9C3E-BFF78C22D9E3}"/>
              </a:ext>
            </a:extLst>
          </p:cNvPr>
          <p:cNvSpPr/>
          <p:nvPr userDrawn="1"/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5C76330B-4C5E-463F-921A-D91F1F1F6049}"/>
              </a:ext>
            </a:extLst>
          </p:cNvPr>
          <p:cNvSpPr/>
          <p:nvPr userDrawn="1"/>
        </p:nvSpPr>
        <p:spPr>
          <a:xfrm flipH="1">
            <a:off x="340505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E494E364-7EA8-4D92-915D-75D1A3A67C07}"/>
              </a:ext>
            </a:extLst>
          </p:cNvPr>
          <p:cNvSpPr/>
          <p:nvPr userDrawn="1"/>
        </p:nvSpPr>
        <p:spPr>
          <a:xfrm flipH="1">
            <a:off x="4132972" y="6258755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0E11BF3-02E8-4EB7-818E-652B82CF2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9888" y="1234440"/>
            <a:ext cx="3236976" cy="4069080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4D3190-B78C-42F1-9D62-F523886BBE5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82496" y="6356350"/>
            <a:ext cx="1545336" cy="365125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381C40-F9FC-4D58-8508-F0632DF5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99048" y="6356350"/>
            <a:ext cx="4114800" cy="365125"/>
          </a:xfrm>
        </p:spPr>
        <p:txBody>
          <a:bodyPr/>
          <a:lstStyle>
            <a:lvl1pPr algn="l">
              <a:defRPr>
                <a:latin typeface="+mn-lt"/>
              </a:defRPr>
            </a:lvl1pPr>
          </a:lstStyle>
          <a:p>
            <a:pPr algn="l"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01CBCC-4CC2-49BD-B155-01E0F4D79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06456" y="6356350"/>
            <a:ext cx="850392" cy="365125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753B078-30BA-4AB9-A020-EE8D9404B6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5976" y="2551176"/>
            <a:ext cx="4709160" cy="1755648"/>
          </a:xfrm>
        </p:spPr>
        <p:txBody>
          <a:bodyPr/>
          <a:lstStyle>
            <a:lvl1pPr marL="0" indent="0">
              <a:buNone/>
              <a:defRPr sz="2400"/>
            </a:lvl1pPr>
            <a:lvl2pPr marL="228600">
              <a:defRPr sz="1800"/>
            </a:lvl2pPr>
            <a:lvl3pPr marL="457200"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826779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024287-C9B9-48AC-8E4D-A282DE2F4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34C9A2-75A7-4164-B3B8-E6A9D60BA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Presentation Title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BE73CE-2859-4D49-A9EC-26AF3FBDF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46489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C9A1C714-6A0E-456D-A2E2-6288C0EA07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354056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FC812-4DB6-4F98-9404-29C191D3B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F0855E-0CD6-47DD-B648-4C84C783D7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50082B-17D7-4D61-8AEB-81517D85D2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70783-FF31-4C4E-9196-EB169B209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92E260-747D-40FD-A062-9DD5E6835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E50A0-1E05-49C5-88C9-462677512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86281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D7521-E43D-41D1-B458-26B20DC6D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472CF2-2653-4B98-A416-D7A0A860EC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EF87F5-0B10-4AC7-9599-F088C5E796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4012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FF209-11EE-4A3F-9685-A155FECD0D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0432" y="1399032"/>
            <a:ext cx="3236976" cy="4069080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7AF11-F208-4FDA-9E19-D6CA34721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88152" y="1527048"/>
            <a:ext cx="5111496" cy="3931920"/>
          </a:xfrm>
        </p:spPr>
        <p:txBody>
          <a:bodyPr anchor="ctr"/>
          <a:lstStyle>
            <a:lvl1pPr marL="0" indent="0">
              <a:buNone/>
              <a:defRPr/>
            </a:lvl1pPr>
            <a:lvl2pPr marL="228600">
              <a:defRPr/>
            </a:lvl2pPr>
            <a:lvl3pPr marL="457200">
              <a:defRPr/>
            </a:lvl3pPr>
            <a:lvl4pPr>
              <a:buNone/>
              <a:defRPr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82FA1-02B7-467E-9F16-D17814940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89247-FB8A-4494-859B-B3754B02A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A5B62-3338-46A5-B381-A63B88CB0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3944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2 small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5A614E3F-4FB2-4152-A59C-941C908D7B0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200479" y="1150210"/>
            <a:ext cx="2207046" cy="2204178"/>
          </a:xfrm>
          <a:custGeom>
            <a:avLst/>
            <a:gdLst>
              <a:gd name="connsiteX0" fmla="*/ 1098749 w 2207046"/>
              <a:gd name="connsiteY0" fmla="*/ 0 h 2204178"/>
              <a:gd name="connsiteX1" fmla="*/ 2201707 w 2207046"/>
              <a:gd name="connsiteY1" fmla="*/ 995326 h 2204178"/>
              <a:gd name="connsiteX2" fmla="*/ 2207046 w 2207046"/>
              <a:gd name="connsiteY2" fmla="*/ 1101058 h 2204178"/>
              <a:gd name="connsiteX3" fmla="*/ 2207046 w 2207046"/>
              <a:gd name="connsiteY3" fmla="*/ 1116306 h 2204178"/>
              <a:gd name="connsiteX4" fmla="*/ 2201707 w 2207046"/>
              <a:gd name="connsiteY4" fmla="*/ 1222039 h 2204178"/>
              <a:gd name="connsiteX5" fmla="*/ 1322187 w 2207046"/>
              <a:gd name="connsiteY5" fmla="*/ 2194840 h 2204178"/>
              <a:gd name="connsiteX6" fmla="*/ 1260999 w 2207046"/>
              <a:gd name="connsiteY6" fmla="*/ 2204178 h 2204178"/>
              <a:gd name="connsiteX7" fmla="*/ 936500 w 2207046"/>
              <a:gd name="connsiteY7" fmla="*/ 2204178 h 2204178"/>
              <a:gd name="connsiteX8" fmla="*/ 875311 w 2207046"/>
              <a:gd name="connsiteY8" fmla="*/ 2194840 h 2204178"/>
              <a:gd name="connsiteX9" fmla="*/ 12592 w 2207046"/>
              <a:gd name="connsiteY9" fmla="*/ 1332120 h 2204178"/>
              <a:gd name="connsiteX10" fmla="*/ 0 w 2207046"/>
              <a:gd name="connsiteY10" fmla="*/ 1249617 h 2204178"/>
              <a:gd name="connsiteX11" fmla="*/ 0 w 2207046"/>
              <a:gd name="connsiteY11" fmla="*/ 967747 h 2204178"/>
              <a:gd name="connsiteX12" fmla="*/ 12592 w 2207046"/>
              <a:gd name="connsiteY12" fmla="*/ 885244 h 2204178"/>
              <a:gd name="connsiteX13" fmla="*/ 1098749 w 2207046"/>
              <a:gd name="connsiteY13" fmla="*/ 0 h 22041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207046" h="2204178">
                <a:moveTo>
                  <a:pt x="1098749" y="0"/>
                </a:moveTo>
                <a:cubicBezTo>
                  <a:pt x="1672788" y="0"/>
                  <a:pt x="2144931" y="436266"/>
                  <a:pt x="2201707" y="995326"/>
                </a:cubicBezTo>
                <a:lnTo>
                  <a:pt x="2207046" y="1101058"/>
                </a:lnTo>
                <a:lnTo>
                  <a:pt x="2207046" y="1116306"/>
                </a:lnTo>
                <a:lnTo>
                  <a:pt x="2201707" y="1222039"/>
                </a:lnTo>
                <a:cubicBezTo>
                  <a:pt x="2152501" y="1706557"/>
                  <a:pt x="1791308" y="2098844"/>
                  <a:pt x="1322187" y="2194840"/>
                </a:cubicBezTo>
                <a:lnTo>
                  <a:pt x="1260999" y="2204178"/>
                </a:lnTo>
                <a:lnTo>
                  <a:pt x="936500" y="2204178"/>
                </a:lnTo>
                <a:lnTo>
                  <a:pt x="875311" y="2194840"/>
                </a:lnTo>
                <a:cubicBezTo>
                  <a:pt x="442276" y="2106228"/>
                  <a:pt x="101204" y="1765156"/>
                  <a:pt x="12592" y="1332120"/>
                </a:cubicBezTo>
                <a:lnTo>
                  <a:pt x="0" y="1249617"/>
                </a:lnTo>
                <a:lnTo>
                  <a:pt x="0" y="967747"/>
                </a:lnTo>
                <a:lnTo>
                  <a:pt x="12592" y="885244"/>
                </a:lnTo>
                <a:cubicBezTo>
                  <a:pt x="115972" y="380036"/>
                  <a:pt x="562980" y="0"/>
                  <a:pt x="1098749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18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8A1F486A-F545-4642-B1CB-5356704413D3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444632" y="2579683"/>
            <a:ext cx="3096807" cy="3096807"/>
          </a:xfrm>
          <a:custGeom>
            <a:avLst/>
            <a:gdLst>
              <a:gd name="connsiteX0" fmla="*/ 1548404 w 3096807"/>
              <a:gd name="connsiteY0" fmla="*/ 0 h 3096807"/>
              <a:gd name="connsiteX1" fmla="*/ 3096807 w 3096807"/>
              <a:gd name="connsiteY1" fmla="*/ 1548404 h 3096807"/>
              <a:gd name="connsiteX2" fmla="*/ 1548404 w 3096807"/>
              <a:gd name="connsiteY2" fmla="*/ 3096807 h 3096807"/>
              <a:gd name="connsiteX3" fmla="*/ 0 w 3096807"/>
              <a:gd name="connsiteY3" fmla="*/ 1548404 h 3096807"/>
              <a:gd name="connsiteX4" fmla="*/ 1548404 w 3096807"/>
              <a:gd name="connsiteY4" fmla="*/ 0 h 30968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96807" h="3096807">
                <a:moveTo>
                  <a:pt x="1548404" y="0"/>
                </a:moveTo>
                <a:cubicBezTo>
                  <a:pt x="2403564" y="0"/>
                  <a:pt x="3096807" y="693243"/>
                  <a:pt x="3096807" y="1548404"/>
                </a:cubicBezTo>
                <a:cubicBezTo>
                  <a:pt x="3096807" y="2403564"/>
                  <a:pt x="2403564" y="3096807"/>
                  <a:pt x="1548404" y="3096807"/>
                </a:cubicBezTo>
                <a:cubicBezTo>
                  <a:pt x="693243" y="3096807"/>
                  <a:pt x="0" y="2403564"/>
                  <a:pt x="0" y="1548404"/>
                </a:cubicBezTo>
                <a:cubicBezTo>
                  <a:pt x="0" y="693243"/>
                  <a:pt x="693243" y="0"/>
                  <a:pt x="1548404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18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9FF209-11EE-4A3F-9685-A155FECD0D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496" y="365124"/>
            <a:ext cx="5806440" cy="132588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7AF11-F208-4FDA-9E19-D6CA34721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496" y="1825625"/>
            <a:ext cx="5806440" cy="435254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2400"/>
            </a:lvl1pPr>
            <a:lvl2pPr marL="228600">
              <a:lnSpc>
                <a:spcPct val="110000"/>
              </a:lnSpc>
              <a:defRPr sz="2000"/>
            </a:lvl2pPr>
            <a:lvl3pPr marL="457200">
              <a:lnSpc>
                <a:spcPct val="110000"/>
              </a:lnSpc>
              <a:defRPr sz="1800"/>
            </a:lvl3pPr>
            <a:lvl4pPr marL="685800">
              <a:lnSpc>
                <a:spcPct val="110000"/>
              </a:lnSpc>
              <a:defRPr sz="1600"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82FA1-02B7-467E-9F16-D17814940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89247-FB8A-4494-859B-B3754B02A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A5B62-3338-46A5-B381-A63B88CB0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0839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4C0001-5D76-45A0-A9F4-7172BDDD5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9272" y="1380744"/>
            <a:ext cx="5559552" cy="2514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1462C4-0E4B-4DB7-A8BF-FE55142760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19272" y="4078224"/>
            <a:ext cx="5559552" cy="153619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85573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FF209-11EE-4A3F-9685-A155FECD0D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496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7AF11-F208-4FDA-9E19-D6CA34721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576" y="1911096"/>
            <a:ext cx="9829800" cy="38597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82FA1-02B7-467E-9F16-D17814940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89247-FB8A-4494-859B-B3754B02A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A5B62-3338-46A5-B381-A63B88CB0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5081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11BF3-02E8-4EB7-818E-652B82CF2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4D3190-B78C-42F1-9D62-F523886BB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381C40-F9FC-4D58-8508-F0632DF5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01CBCC-4CC2-49BD-B155-01E0F4D79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753B078-30BA-4AB9-A020-EE8D9404B6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11096"/>
            <a:ext cx="10515600" cy="38597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98923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63E3FD7E-C80A-4707-A8E9-4134DF91F3F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1"/>
            <a:ext cx="12192000" cy="6858000"/>
          </a:xfrm>
        </p:spPr>
        <p:txBody>
          <a:bodyPr/>
          <a:lstStyle>
            <a:lvl1pPr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10EC23F5-CD2E-4207-A4E6-73BDFF74D8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1500" y="370600"/>
            <a:ext cx="5923842" cy="5923842"/>
          </a:xfrm>
          <a:custGeom>
            <a:avLst/>
            <a:gdLst>
              <a:gd name="connsiteX0" fmla="*/ 2961921 w 5923842"/>
              <a:gd name="connsiteY0" fmla="*/ 0 h 5923842"/>
              <a:gd name="connsiteX1" fmla="*/ 5923842 w 5923842"/>
              <a:gd name="connsiteY1" fmla="*/ 2961921 h 5923842"/>
              <a:gd name="connsiteX2" fmla="*/ 2961921 w 5923842"/>
              <a:gd name="connsiteY2" fmla="*/ 5923842 h 5923842"/>
              <a:gd name="connsiteX3" fmla="*/ 0 w 5923842"/>
              <a:gd name="connsiteY3" fmla="*/ 2961921 h 5923842"/>
              <a:gd name="connsiteX4" fmla="*/ 2961921 w 5923842"/>
              <a:gd name="connsiteY4" fmla="*/ 0 h 5923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23842" h="5923842">
                <a:moveTo>
                  <a:pt x="2961921" y="0"/>
                </a:moveTo>
                <a:cubicBezTo>
                  <a:pt x="4597745" y="0"/>
                  <a:pt x="5923842" y="1326097"/>
                  <a:pt x="5923842" y="2961921"/>
                </a:cubicBezTo>
                <a:cubicBezTo>
                  <a:pt x="5923842" y="4597745"/>
                  <a:pt x="4597745" y="5923842"/>
                  <a:pt x="2961921" y="5923842"/>
                </a:cubicBezTo>
                <a:cubicBezTo>
                  <a:pt x="1326097" y="5923842"/>
                  <a:pt x="0" y="4597745"/>
                  <a:pt x="0" y="2961921"/>
                </a:cubicBezTo>
                <a:cubicBezTo>
                  <a:pt x="0" y="1326097"/>
                  <a:pt x="1326097" y="0"/>
                  <a:pt x="2961921" y="0"/>
                </a:cubicBezTo>
                <a:close/>
              </a:path>
            </a:pathLst>
          </a:custGeom>
          <a:solidFill>
            <a:schemeClr val="bg1">
              <a:alpha val="95000"/>
            </a:schemeClr>
          </a:solidFill>
        </p:spPr>
        <p:txBody>
          <a:bodyPr wrap="square" lIns="457200" rIns="457200" bIns="2331720" anchor="b" anchorCtr="0">
            <a:noAutofit/>
          </a:bodyPr>
          <a:lstStyle>
            <a:lvl1pPr algn="ct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1462C4-0E4B-4DB7-A8BF-FE55142760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75304" y="4379976"/>
            <a:ext cx="5038344" cy="71323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6B76FE53-FB67-4871-8485-71BAAFD7D1BF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9/3/20XX</a:t>
            </a: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AD26FED4-1CE2-444B-A77E-EB3CB505AF19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Presentation Title</a:t>
            </a: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28FD25AA-10CC-48D8-9577-257871107B9A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328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BFD05-2CB2-4A7E-89E7-57615BA82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532B8-D460-476D-816F-725E8D96C0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F7120F-70AF-4ED5-B364-3AA55C6B44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D8B65F-F709-469F-9961-4D01896CA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81C6BC-B23D-48BC-AD44-654DDB8D0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00D60B-86A1-479D-BCE8-06D2C3DBC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B4EC5136-99DA-40B5-8F79-5C3A56D38BA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F8FB775-26C4-41BA-837C-4478D48D215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76906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2983E-E761-4429-9203-7FE8B2DB6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21E9B7-62BE-49BA-AC6B-55250D662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41A3FD-B90A-4C31-BD6B-581F9E2E0E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0D1D55-B722-4968-B171-AF3B462DDA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1085A8-02C2-4E7F-935E-5AEECBAD19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8A5018-8A77-40E8-B159-4894ECF22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D79441-8908-4461-9FDD-BCE638837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29F7D-B101-4950-A2C0-F350FB26D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594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EC5685-19F1-49DA-ADE5-D5D32F165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C0A4D-22A1-4554-B5DE-887974F4DF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9D5CDC-F2CE-410E-AD13-DDC235C71C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40CD45-794A-4BB0-A427-0CE61AEAF4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B3AB91-9588-4071-92D2-364F4A6ED0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2" descr="IECAM">
            <a:extLst>
              <a:ext uri="{FF2B5EF4-FFF2-40B4-BE49-F238E27FC236}">
                <a16:creationId xmlns:a16="http://schemas.microsoft.com/office/drawing/2014/main" id="{DAD75193-6D39-D789-3603-CC73D4754C7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091" y="131885"/>
            <a:ext cx="1804880" cy="766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C4B771E-48CD-801B-DDEB-CDDC91670A76}"/>
              </a:ext>
            </a:extLst>
          </p:cNvPr>
          <p:cNvPicPr>
            <a:picLocks noChangeAspect="1"/>
          </p:cNvPicPr>
          <p:nvPr userDrawn="1"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0" y="5429249"/>
            <a:ext cx="12192000" cy="146461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ACF86FA-091E-F5FA-D1D4-75181A0F8F34}"/>
              </a:ext>
            </a:extLst>
          </p:cNvPr>
          <p:cNvSpPr txBox="1"/>
          <p:nvPr userDrawn="1"/>
        </p:nvSpPr>
        <p:spPr>
          <a:xfrm>
            <a:off x="2379946" y="351533"/>
            <a:ext cx="180488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iecam.Illinois.edu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72ECF73-0475-61B3-AB80-2BFFC3BF3CD5}"/>
              </a:ext>
            </a:extLst>
          </p:cNvPr>
          <p:cNvSpPr txBox="1"/>
          <p:nvPr userDrawn="1"/>
        </p:nvSpPr>
        <p:spPr>
          <a:xfrm>
            <a:off x="2379946" y="145565"/>
            <a:ext cx="908137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200" b="0" i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Illinois Early Childhood Asset Map: Developing the Illinois Early Childhood Participation Data Set</a:t>
            </a:r>
            <a:endParaRPr lang="en-US" sz="1200" b="0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7668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71" r:id="rId4"/>
    <p:sldLayoutId id="2147483770" r:id="rId5"/>
    <p:sldLayoutId id="2147483774" r:id="rId6"/>
    <p:sldLayoutId id="2147483783" r:id="rId7"/>
    <p:sldLayoutId id="2147483772" r:id="rId8"/>
    <p:sldLayoutId id="2147483773" r:id="rId9"/>
    <p:sldLayoutId id="2147483785" r:id="rId10"/>
    <p:sldLayoutId id="2147483786" r:id="rId11"/>
    <p:sldLayoutId id="2147483787" r:id="rId12"/>
    <p:sldLayoutId id="2147483775" r:id="rId13"/>
    <p:sldLayoutId id="2147483788" r:id="rId14"/>
    <p:sldLayoutId id="2147483776" r:id="rId15"/>
    <p:sldLayoutId id="2147483777" r:id="rId1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B08836-40C5-46C2-81BA-21AA27176925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408755" y="977813"/>
            <a:ext cx="7743353" cy="3109627"/>
          </a:xfrm>
        </p:spPr>
        <p:txBody>
          <a:bodyPr>
            <a:normAutofit/>
          </a:bodyPr>
          <a:lstStyle/>
          <a:p>
            <a:r>
              <a:rPr lang="en-US" sz="4200" b="1" dirty="0">
                <a:latin typeface="Calibri" panose="020F0502020204030204" pitchFamily="34" charset="0"/>
                <a:cs typeface="Calibri" panose="020F0502020204030204" pitchFamily="34" charset="0"/>
              </a:rPr>
              <a:t>Illinois Early Childhood Asset Map</a:t>
            </a:r>
            <a:br>
              <a:rPr lang="en-US" sz="42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en-US" sz="42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Developing the Illinois Early Childhood Participation Data Set (ECPDS)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C3369BE2-F0AE-2B38-EB48-6E268BDB7603}"/>
              </a:ext>
            </a:extLst>
          </p:cNvPr>
          <p:cNvSpPr txBox="1">
            <a:spLocks/>
          </p:cNvSpPr>
          <p:nvPr/>
        </p:nvSpPr>
        <p:spPr>
          <a:xfrm>
            <a:off x="800267" y="4087440"/>
            <a:ext cx="6037113" cy="19099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UNIVERSITY OF ILLINOIS AT URBANA-CHAMPAIGN</a:t>
            </a:r>
          </a:p>
          <a:p>
            <a:endParaRPr lang="en-US"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Keith Hollenkamp</a:t>
            </a:r>
          </a:p>
          <a:p>
            <a:b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CF60D42-C6C7-223F-EE4F-3BEF1020FC0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2" b="1290"/>
          <a:stretch/>
        </p:blipFill>
        <p:spPr>
          <a:xfrm>
            <a:off x="7187560" y="1918252"/>
            <a:ext cx="5004440" cy="4939748"/>
          </a:xfrm>
          <a:custGeom>
            <a:avLst/>
            <a:gdLst/>
            <a:ahLst/>
            <a:cxnLst/>
            <a:rect l="l" t="t" r="r" b="b"/>
            <a:pathLst>
              <a:path w="5716932" h="5643030">
                <a:moveTo>
                  <a:pt x="3371933" y="0"/>
                </a:moveTo>
                <a:cubicBezTo>
                  <a:pt x="4186675" y="0"/>
                  <a:pt x="4933927" y="288960"/>
                  <a:pt x="5516795" y="769986"/>
                </a:cubicBezTo>
                <a:lnTo>
                  <a:pt x="5716932" y="951882"/>
                </a:lnTo>
                <a:lnTo>
                  <a:pt x="5716932" y="5643030"/>
                </a:lnTo>
                <a:lnTo>
                  <a:pt x="884716" y="5643030"/>
                </a:lnTo>
                <a:lnTo>
                  <a:pt x="769986" y="5516796"/>
                </a:lnTo>
                <a:cubicBezTo>
                  <a:pt x="288960" y="4933927"/>
                  <a:pt x="0" y="4186675"/>
                  <a:pt x="0" y="3371933"/>
                </a:cubicBezTo>
                <a:cubicBezTo>
                  <a:pt x="0" y="1509666"/>
                  <a:pt x="1509666" y="0"/>
                  <a:pt x="3371933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1439891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65E9BA8E-576F-D58B-4B66-8E7EE9599B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7195" y="2614268"/>
            <a:ext cx="4574077" cy="3075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3AC38E99-130B-0D49-8E8D-4795C70D1C65}"/>
              </a:ext>
            </a:extLst>
          </p:cNvPr>
          <p:cNvSpPr txBox="1">
            <a:spLocks/>
          </p:cNvSpPr>
          <p:nvPr/>
        </p:nvSpPr>
        <p:spPr>
          <a:xfrm>
            <a:off x="539496" y="814126"/>
            <a:ext cx="7925630" cy="10474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Teamwork Makes the Dream Work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66D79518-E3BD-D3A3-7A52-CBFB7E7EB3E7}"/>
              </a:ext>
            </a:extLst>
          </p:cNvPr>
          <p:cNvSpPr txBox="1">
            <a:spLocks/>
          </p:cNvSpPr>
          <p:nvPr/>
        </p:nvSpPr>
        <p:spPr>
          <a:xfrm>
            <a:off x="539496" y="1760311"/>
            <a:ext cx="9576053" cy="39194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Illinois Department of Innovation and Technology (DOIT)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Illinois Early Childhood Asset Map (IECAM) at University of Illinois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Chapin Hall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Northern Illinois University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Illinois State Board of Education (ISBE)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Illinois Department of Human Services (IDHS)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Illinois Longitudinal Data Set Team (ILDS)</a:t>
            </a:r>
          </a:p>
        </p:txBody>
      </p:sp>
    </p:spTree>
    <p:extLst>
      <p:ext uri="{BB962C8B-B14F-4D97-AF65-F5344CB8AC3E}">
        <p14:creationId xmlns:p14="http://schemas.microsoft.com/office/powerpoint/2010/main" val="28050799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465355-68CA-1EFA-F35F-9F7B019A79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9266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Illinois Longitudinal Data System (ILDS) and</a:t>
            </a:r>
            <a:b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Early Childhood Participation Data Set (ECPDS)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92547AC-963B-14C3-3E7F-3F2AB9FBFD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2692" y="2357417"/>
            <a:ext cx="10515600" cy="38597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Bringing data together from multiple agencies to (longitudinally) answer questions that span multiple programs</a:t>
            </a: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Data are considered longitudinal when they track the same subject consistently over time. In other words, longitudinal data must include historical records, and those records must consistently identify entities: families, children, providers</a:t>
            </a:r>
          </a:p>
          <a:p>
            <a:pPr marL="0" indent="0">
              <a:buNone/>
            </a:pP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Example questions:</a:t>
            </a: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How many children receive a continuum of early childhood services birth through five?</a:t>
            </a: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What is the impact of providing consistent and supportive care through a child’s early years?</a:t>
            </a:r>
          </a:p>
        </p:txBody>
      </p:sp>
    </p:spTree>
    <p:extLst>
      <p:ext uri="{BB962C8B-B14F-4D97-AF65-F5344CB8AC3E}">
        <p14:creationId xmlns:p14="http://schemas.microsoft.com/office/powerpoint/2010/main" val="12387195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1CF2811-C546-A7B1-775C-40DA58C3F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F2DB8-B94F-45F7-A795-0A71A10F5F1A}" type="slidenum">
              <a:rPr lang="en-US" smtClean="0"/>
              <a:t>4</a:t>
            </a:fld>
            <a:endParaRPr lang="en-US"/>
          </a:p>
        </p:txBody>
      </p:sp>
      <p:grpSp>
        <p:nvGrpSpPr>
          <p:cNvPr id="50" name="Group 49">
            <a:extLst>
              <a:ext uri="{FF2B5EF4-FFF2-40B4-BE49-F238E27FC236}">
                <a16:creationId xmlns:a16="http://schemas.microsoft.com/office/drawing/2014/main" id="{2B594E10-8BED-EBF6-F380-280CF7C134B7}"/>
              </a:ext>
            </a:extLst>
          </p:cNvPr>
          <p:cNvGrpSpPr/>
          <p:nvPr/>
        </p:nvGrpSpPr>
        <p:grpSpPr>
          <a:xfrm>
            <a:off x="681603" y="533400"/>
            <a:ext cx="9794188" cy="6324600"/>
            <a:chOff x="1352007" y="470446"/>
            <a:chExt cx="6778660" cy="4343400"/>
          </a:xfrm>
        </p:grpSpPr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id="{62D984B7-8E7B-F27F-55D0-932B411634A6}"/>
                </a:ext>
              </a:extLst>
            </p:cNvPr>
            <p:cNvCxnSpPr>
              <a:cxnSpLocks/>
              <a:stCxn id="22" idx="3"/>
              <a:endCxn id="3" idx="2"/>
            </p:cNvCxnSpPr>
            <p:nvPr/>
          </p:nvCxnSpPr>
          <p:spPr>
            <a:xfrm>
              <a:off x="3716048" y="2642146"/>
              <a:ext cx="760159" cy="0"/>
            </a:xfrm>
            <a:prstGeom prst="straightConnector1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DFCAF161-F545-DD3A-7FCB-AE6A4679E323}"/>
                </a:ext>
              </a:extLst>
            </p:cNvPr>
            <p:cNvSpPr/>
            <p:nvPr/>
          </p:nvSpPr>
          <p:spPr>
            <a:xfrm>
              <a:off x="2268248" y="470446"/>
              <a:ext cx="1447800" cy="43434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453E2454-C51F-821F-CDBB-F44AA924F71E}"/>
                </a:ext>
              </a:extLst>
            </p:cNvPr>
            <p:cNvSpPr/>
            <p:nvPr/>
          </p:nvSpPr>
          <p:spPr>
            <a:xfrm>
              <a:off x="4476207" y="1939128"/>
              <a:ext cx="1447800" cy="1406036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/>
                <a:t>ECPDS</a:t>
              </a:r>
            </a:p>
            <a:p>
              <a:pPr algn="ctr"/>
              <a:r>
                <a:rPr lang="en-US" dirty="0"/>
                <a:t>(By CDDA ID)</a:t>
              </a: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A89CB970-5FA4-4635-AC3F-B22EF95595D4}"/>
                </a:ext>
              </a:extLst>
            </p:cNvPr>
            <p:cNvSpPr/>
            <p:nvPr/>
          </p:nvSpPr>
          <p:spPr>
            <a:xfrm>
              <a:off x="2534948" y="675271"/>
              <a:ext cx="914400" cy="731520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Child Care</a:t>
              </a: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344283BF-C410-1E64-1A13-D7EDD84DC0FD}"/>
                </a:ext>
              </a:extLst>
            </p:cNvPr>
            <p:cNvSpPr/>
            <p:nvPr/>
          </p:nvSpPr>
          <p:spPr>
            <a:xfrm>
              <a:off x="2534948" y="1685648"/>
              <a:ext cx="914400" cy="731520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Early Intervention</a:t>
              </a: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8ED3D8DB-72B1-1A90-FC2F-D6159729609C}"/>
                </a:ext>
              </a:extLst>
            </p:cNvPr>
            <p:cNvSpPr/>
            <p:nvPr/>
          </p:nvSpPr>
          <p:spPr>
            <a:xfrm>
              <a:off x="2534948" y="2941494"/>
              <a:ext cx="914400" cy="731520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Head Start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53DDE3A9-1A8D-E645-A367-8B5E7B05AA4B}"/>
                </a:ext>
              </a:extLst>
            </p:cNvPr>
            <p:cNvSpPr/>
            <p:nvPr/>
          </p:nvSpPr>
          <p:spPr>
            <a:xfrm>
              <a:off x="2534948" y="3893959"/>
              <a:ext cx="914400" cy="731520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Home Visiting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6928857C-1DDD-E523-FF60-0964658903FE}"/>
                </a:ext>
              </a:extLst>
            </p:cNvPr>
            <p:cNvSpPr txBox="1"/>
            <p:nvPr/>
          </p:nvSpPr>
          <p:spPr>
            <a:xfrm>
              <a:off x="2496848" y="2534556"/>
              <a:ext cx="918082" cy="3462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accent1">
                      <a:lumMod val="75000"/>
                    </a:schemeClr>
                  </a:solidFill>
                </a:rPr>
                <a:t>DHS</a:t>
              </a: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BAE98E23-6BD3-0B1A-1CAC-ADB3ABE993C6}"/>
                </a:ext>
              </a:extLst>
            </p:cNvPr>
            <p:cNvSpPr/>
            <p:nvPr/>
          </p:nvSpPr>
          <p:spPr>
            <a:xfrm>
              <a:off x="6682867" y="470446"/>
              <a:ext cx="1447800" cy="43434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28BAC519-8D7E-7009-DBAF-F06B04DB354F}"/>
                </a:ext>
              </a:extLst>
            </p:cNvPr>
            <p:cNvSpPr/>
            <p:nvPr/>
          </p:nvSpPr>
          <p:spPr>
            <a:xfrm>
              <a:off x="6949567" y="675271"/>
              <a:ext cx="914400" cy="731520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Pre-school for All</a:t>
              </a: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28401618-0D6A-F0C5-868F-6803B2033124}"/>
                </a:ext>
              </a:extLst>
            </p:cNvPr>
            <p:cNvSpPr/>
            <p:nvPr/>
          </p:nvSpPr>
          <p:spPr>
            <a:xfrm>
              <a:off x="6949567" y="1685648"/>
              <a:ext cx="914400" cy="731520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Prevention Initiative</a:t>
              </a: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50C3E783-DDCD-3E86-9437-4881693827AD}"/>
                </a:ext>
              </a:extLst>
            </p:cNvPr>
            <p:cNvSpPr/>
            <p:nvPr/>
          </p:nvSpPr>
          <p:spPr>
            <a:xfrm>
              <a:off x="6949567" y="2941494"/>
              <a:ext cx="914400" cy="731520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K-3 Enrollment</a:t>
              </a: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81367321-929C-F257-C469-65F37B8B784C}"/>
                </a:ext>
              </a:extLst>
            </p:cNvPr>
            <p:cNvSpPr/>
            <p:nvPr/>
          </p:nvSpPr>
          <p:spPr>
            <a:xfrm>
              <a:off x="6949567" y="3893959"/>
              <a:ext cx="914400" cy="731520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District Run Head Start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8A382F3C-6BB4-F8BB-8D4F-B443CFC95C3F}"/>
                </a:ext>
              </a:extLst>
            </p:cNvPr>
            <p:cNvSpPr txBox="1"/>
            <p:nvPr/>
          </p:nvSpPr>
          <p:spPr>
            <a:xfrm>
              <a:off x="6911467" y="2534556"/>
              <a:ext cx="918082" cy="3462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accent1">
                      <a:lumMod val="75000"/>
                    </a:schemeClr>
                  </a:solidFill>
                </a:rPr>
                <a:t>ISBE</a:t>
              </a:r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C1339497-31AE-5E85-1B29-C633181BF37E}"/>
                </a:ext>
              </a:extLst>
            </p:cNvPr>
            <p:cNvSpPr/>
            <p:nvPr/>
          </p:nvSpPr>
          <p:spPr>
            <a:xfrm>
              <a:off x="4590507" y="3612497"/>
              <a:ext cx="1219200" cy="114299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Provider</a:t>
              </a:r>
            </a:p>
            <a:p>
              <a:pPr algn="ctr"/>
              <a:r>
                <a:rPr lang="en-US" sz="2000" dirty="0"/>
                <a:t>Includes QRIS</a:t>
              </a:r>
            </a:p>
          </p:txBody>
        </p: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04AA43CC-86DA-BD6F-F7E9-8AF1396C7D1E}"/>
                </a:ext>
              </a:extLst>
            </p:cNvPr>
            <p:cNvSpPr/>
            <p:nvPr/>
          </p:nvSpPr>
          <p:spPr>
            <a:xfrm>
              <a:off x="4590507" y="519546"/>
              <a:ext cx="1219200" cy="114299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Funding</a:t>
              </a:r>
            </a:p>
          </p:txBody>
        </p:sp>
        <p:cxnSp>
          <p:nvCxnSpPr>
            <p:cNvPr id="43" name="Straight Arrow Connector 42">
              <a:extLst>
                <a:ext uri="{FF2B5EF4-FFF2-40B4-BE49-F238E27FC236}">
                  <a16:creationId xmlns:a16="http://schemas.microsoft.com/office/drawing/2014/main" id="{B445B236-459B-196E-EE0A-D2EE83D11330}"/>
                </a:ext>
              </a:extLst>
            </p:cNvPr>
            <p:cNvCxnSpPr>
              <a:cxnSpLocks/>
              <a:stCxn id="8" idx="3"/>
              <a:endCxn id="6" idx="1"/>
            </p:cNvCxnSpPr>
            <p:nvPr/>
          </p:nvCxnSpPr>
          <p:spPr>
            <a:xfrm>
              <a:off x="1953922" y="2522220"/>
              <a:ext cx="581026" cy="785034"/>
            </a:xfrm>
            <a:prstGeom prst="straightConnector1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Arrow Connector 46">
              <a:extLst>
                <a:ext uri="{FF2B5EF4-FFF2-40B4-BE49-F238E27FC236}">
                  <a16:creationId xmlns:a16="http://schemas.microsoft.com/office/drawing/2014/main" id="{F900807C-DF1E-4E95-92C4-0814B03E037C}"/>
                </a:ext>
              </a:extLst>
            </p:cNvPr>
            <p:cNvCxnSpPr>
              <a:cxnSpLocks/>
              <a:stCxn id="10" idx="3"/>
              <a:endCxn id="6" idx="1"/>
            </p:cNvCxnSpPr>
            <p:nvPr/>
          </p:nvCxnSpPr>
          <p:spPr>
            <a:xfrm flipV="1">
              <a:off x="1953920" y="3307254"/>
              <a:ext cx="581028" cy="681443"/>
            </a:xfrm>
            <a:prstGeom prst="straightConnector1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Arrow Connector 50">
              <a:extLst>
                <a:ext uri="{FF2B5EF4-FFF2-40B4-BE49-F238E27FC236}">
                  <a16:creationId xmlns:a16="http://schemas.microsoft.com/office/drawing/2014/main" id="{3FF0B195-9CFC-D57E-F62E-438303F426CB}"/>
                </a:ext>
              </a:extLst>
            </p:cNvPr>
            <p:cNvCxnSpPr>
              <a:cxnSpLocks/>
              <a:stCxn id="41" idx="4"/>
              <a:endCxn id="3" idx="0"/>
            </p:cNvCxnSpPr>
            <p:nvPr/>
          </p:nvCxnSpPr>
          <p:spPr>
            <a:xfrm>
              <a:off x="5200107" y="1662545"/>
              <a:ext cx="0" cy="276583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53" name="Straight Arrow Connector 52">
              <a:extLst>
                <a:ext uri="{FF2B5EF4-FFF2-40B4-BE49-F238E27FC236}">
                  <a16:creationId xmlns:a16="http://schemas.microsoft.com/office/drawing/2014/main" id="{9F99AA11-45C2-C999-1787-3B2DF78471AD}"/>
                </a:ext>
              </a:extLst>
            </p:cNvPr>
            <p:cNvCxnSpPr>
              <a:cxnSpLocks/>
              <a:stCxn id="40" idx="0"/>
              <a:endCxn id="3" idx="4"/>
            </p:cNvCxnSpPr>
            <p:nvPr/>
          </p:nvCxnSpPr>
          <p:spPr>
            <a:xfrm flipV="1">
              <a:off x="5200107" y="3345164"/>
              <a:ext cx="0" cy="267333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DED9729D-9D43-9372-0492-C69A3044EF49}"/>
                </a:ext>
              </a:extLst>
            </p:cNvPr>
            <p:cNvCxnSpPr>
              <a:cxnSpLocks/>
              <a:stCxn id="9" idx="3"/>
              <a:endCxn id="6" idx="1"/>
            </p:cNvCxnSpPr>
            <p:nvPr/>
          </p:nvCxnSpPr>
          <p:spPr>
            <a:xfrm flipV="1">
              <a:off x="1953921" y="3307254"/>
              <a:ext cx="581027" cy="13030"/>
            </a:xfrm>
            <a:prstGeom prst="straightConnector1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8315A582-03EC-07F8-6BDA-1B426124C249}"/>
                </a:ext>
              </a:extLst>
            </p:cNvPr>
            <p:cNvSpPr/>
            <p:nvPr/>
          </p:nvSpPr>
          <p:spPr>
            <a:xfrm>
              <a:off x="1352008" y="2273552"/>
              <a:ext cx="601914" cy="497336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HS Grantee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27DD6553-AE6F-33B8-292B-4146D0A5AA78}"/>
                </a:ext>
              </a:extLst>
            </p:cNvPr>
            <p:cNvSpPr/>
            <p:nvPr/>
          </p:nvSpPr>
          <p:spPr>
            <a:xfrm>
              <a:off x="1352008" y="3071616"/>
              <a:ext cx="601913" cy="497336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HS Grantee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5D05BE79-36CE-48EC-D0EA-897371437F57}"/>
                </a:ext>
              </a:extLst>
            </p:cNvPr>
            <p:cNvSpPr/>
            <p:nvPr/>
          </p:nvSpPr>
          <p:spPr>
            <a:xfrm>
              <a:off x="1352007" y="3740029"/>
              <a:ext cx="601913" cy="497336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HS Grantee</a:t>
              </a:r>
            </a:p>
          </p:txBody>
        </p:sp>
        <p:cxnSp>
          <p:nvCxnSpPr>
            <p:cNvPr id="46" name="Straight Arrow Connector 45">
              <a:extLst>
                <a:ext uri="{FF2B5EF4-FFF2-40B4-BE49-F238E27FC236}">
                  <a16:creationId xmlns:a16="http://schemas.microsoft.com/office/drawing/2014/main" id="{82441CCB-E9DE-539D-C7E5-31374CA3F488}"/>
                </a:ext>
              </a:extLst>
            </p:cNvPr>
            <p:cNvCxnSpPr>
              <a:cxnSpLocks/>
            </p:cNvCxnSpPr>
            <p:nvPr/>
          </p:nvCxnSpPr>
          <p:spPr>
            <a:xfrm>
              <a:off x="5924007" y="2615120"/>
              <a:ext cx="760159" cy="0"/>
            </a:xfrm>
            <a:prstGeom prst="straightConnector1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1674986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C5D11E-E418-2F40-B815-C4D39C171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5408" y="949305"/>
            <a:ext cx="9376664" cy="1188720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Importance of the ECPDS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0DEB98-70F9-AF46-BAF4-85BC9FE01F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5408" y="2420843"/>
            <a:ext cx="10869560" cy="3067664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Brings together previously siloed data into one place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Captures a child’s EC journey over time (Longitudinal) 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Allows analysis of characteristics about children and families by geography, race, disability, gender, financial status, etc. to understand inequities in EC 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Will power the new IECAM datahub, bringing brand new data and analyses to the public 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Help better identify ECE deserts across Illinois </a:t>
            </a:r>
          </a:p>
        </p:txBody>
      </p:sp>
    </p:spTree>
    <p:extLst>
      <p:ext uri="{BB962C8B-B14F-4D97-AF65-F5344CB8AC3E}">
        <p14:creationId xmlns:p14="http://schemas.microsoft.com/office/powerpoint/2010/main" val="19687480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4040AB-F22F-4C4E-8B7A-A09FAFAB12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8622" y="725940"/>
            <a:ext cx="8801100" cy="1188720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Example questions to answer with this system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56D94AE-20EB-714D-ABD6-46E65B1A4F2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0242453"/>
              </p:ext>
            </p:extLst>
          </p:nvPr>
        </p:nvGraphicFramePr>
        <p:xfrm>
          <a:off x="1178622" y="1695762"/>
          <a:ext cx="10096013" cy="45509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3901013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77B70D6-0C81-495B-8030-C79343915E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56767" y="642134"/>
            <a:ext cx="7729728" cy="1188720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Combine datasets at month level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5C83D2C1-637C-47C0-964F-2BA8C691F2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9091753"/>
              </p:ext>
            </p:extLst>
          </p:nvPr>
        </p:nvGraphicFramePr>
        <p:xfrm>
          <a:off x="1384329" y="1553357"/>
          <a:ext cx="9299222" cy="50870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6524">
                  <a:extLst>
                    <a:ext uri="{9D8B030D-6E8A-4147-A177-3AD203B41FA5}">
                      <a16:colId xmlns:a16="http://schemas.microsoft.com/office/drawing/2014/main" val="3391272883"/>
                    </a:ext>
                  </a:extLst>
                </a:gridCol>
                <a:gridCol w="1674487">
                  <a:extLst>
                    <a:ext uri="{9D8B030D-6E8A-4147-A177-3AD203B41FA5}">
                      <a16:colId xmlns:a16="http://schemas.microsoft.com/office/drawing/2014/main" val="1999593247"/>
                    </a:ext>
                  </a:extLst>
                </a:gridCol>
                <a:gridCol w="1972737">
                  <a:extLst>
                    <a:ext uri="{9D8B030D-6E8A-4147-A177-3AD203B41FA5}">
                      <a16:colId xmlns:a16="http://schemas.microsoft.com/office/drawing/2014/main" val="1885891910"/>
                    </a:ext>
                  </a:extLst>
                </a:gridCol>
                <a:gridCol w="1972737">
                  <a:extLst>
                    <a:ext uri="{9D8B030D-6E8A-4147-A177-3AD203B41FA5}">
                      <a16:colId xmlns:a16="http://schemas.microsoft.com/office/drawing/2014/main" val="4171301428"/>
                    </a:ext>
                  </a:extLst>
                </a:gridCol>
                <a:gridCol w="1972737">
                  <a:extLst>
                    <a:ext uri="{9D8B030D-6E8A-4147-A177-3AD203B41FA5}">
                      <a16:colId xmlns:a16="http://schemas.microsoft.com/office/drawing/2014/main" val="2921208263"/>
                    </a:ext>
                  </a:extLst>
                </a:gridCol>
              </a:tblGrid>
              <a:tr h="1107719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Child </a:t>
                      </a:r>
                      <a:r>
                        <a:rPr lang="en-US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ID</a:t>
                      </a:r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Month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Received CCAP (y/n)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Received EI services (y/n)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Other service, provider, child characteristics, </a:t>
                      </a:r>
                      <a:r>
                        <a:rPr lang="en-US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etc</a:t>
                      </a:r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2051449"/>
                  </a:ext>
                </a:extLst>
              </a:tr>
              <a:tr h="433149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01/19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4275723"/>
                  </a:ext>
                </a:extLst>
              </a:tr>
              <a:tr h="433149">
                <a:tc>
                  <a:txBody>
                    <a:bodyPr/>
                    <a:lstStyle/>
                    <a:p>
                      <a:r>
                        <a:rPr lang="en-US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02/19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7471047"/>
                  </a:ext>
                </a:extLst>
              </a:tr>
              <a:tr h="433149">
                <a:tc>
                  <a:txBody>
                    <a:bodyPr/>
                    <a:lstStyle/>
                    <a:p>
                      <a:r>
                        <a:rPr lang="en-US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03/19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9246324"/>
                  </a:ext>
                </a:extLst>
              </a:tr>
              <a:tr h="433149">
                <a:tc>
                  <a:txBody>
                    <a:bodyPr/>
                    <a:lstStyle/>
                    <a:p>
                      <a:r>
                        <a:rPr lang="en-US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04/19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9248073"/>
                  </a:ext>
                </a:extLst>
              </a:tr>
              <a:tr h="433149">
                <a:tc gridSpan="5"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….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2543911"/>
                  </a:ext>
                </a:extLst>
              </a:tr>
              <a:tr h="433149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01/19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6391157"/>
                  </a:ext>
                </a:extLst>
              </a:tr>
              <a:tr h="433149">
                <a:tc>
                  <a:txBody>
                    <a:bodyPr/>
                    <a:lstStyle/>
                    <a:p>
                      <a:r>
                        <a:rPr lang="en-US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02/19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7687551"/>
                  </a:ext>
                </a:extLst>
              </a:tr>
              <a:tr h="433149">
                <a:tc>
                  <a:txBody>
                    <a:bodyPr/>
                    <a:lstStyle/>
                    <a:p>
                      <a:r>
                        <a:rPr lang="en-US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03/19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1593278"/>
                  </a:ext>
                </a:extLst>
              </a:tr>
              <a:tr h="433149">
                <a:tc>
                  <a:txBody>
                    <a:bodyPr/>
                    <a:lstStyle/>
                    <a:p>
                      <a:r>
                        <a:rPr lang="en-US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04/19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0630042"/>
                  </a:ext>
                </a:extLst>
              </a:tr>
            </a:tbl>
          </a:graphicData>
        </a:graphic>
      </p:graphicFrame>
      <p:pic>
        <p:nvPicPr>
          <p:cNvPr id="12" name="Picture 11">
            <a:extLst>
              <a:ext uri="{FF2B5EF4-FFF2-40B4-BE49-F238E27FC236}">
                <a16:creationId xmlns:a16="http://schemas.microsoft.com/office/drawing/2014/main" id="{10533F19-9934-4968-8885-D82B8C9A5A1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428" y="2830231"/>
            <a:ext cx="390987" cy="372288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D76BDAB0-FF10-4F72-ABBC-BF1D33EDC78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517" y="4942402"/>
            <a:ext cx="390987" cy="372288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BA2B1DDE-9187-448F-BBA0-3B18A3B3588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429" y="3271473"/>
            <a:ext cx="390987" cy="372288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2FB2CD8D-0A36-45F7-8783-F0B8A872BCF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517" y="3705469"/>
            <a:ext cx="390987" cy="372288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FE242392-85BB-40FF-9AEC-8BEB24B7081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542" y="4102587"/>
            <a:ext cx="390987" cy="372288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39E133F1-5096-4350-8E40-401B8C3A270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426" y="5348108"/>
            <a:ext cx="390987" cy="372288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E241A0E4-09C8-43C6-BB80-43FC7F0E11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427" y="5764265"/>
            <a:ext cx="390987" cy="372288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89B275C8-D181-40C7-9D19-A47B77852A0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425" y="6179335"/>
            <a:ext cx="390987" cy="37228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059C3EF-0241-6152-6FD3-983717F30D96}"/>
              </a:ext>
            </a:extLst>
          </p:cNvPr>
          <p:cNvSpPr txBox="1"/>
          <p:nvPr/>
        </p:nvSpPr>
        <p:spPr>
          <a:xfrm>
            <a:off x="10766575" y="5283344"/>
            <a:ext cx="1374624" cy="138499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2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All data shown in this presentation are dummy data and do not reflect true data regarding young children and their families</a:t>
            </a:r>
          </a:p>
        </p:txBody>
      </p:sp>
    </p:spTree>
    <p:extLst>
      <p:ext uri="{BB962C8B-B14F-4D97-AF65-F5344CB8AC3E}">
        <p14:creationId xmlns:p14="http://schemas.microsoft.com/office/powerpoint/2010/main" val="2803303968"/>
      </p:ext>
    </p:extLst>
  </p:cSld>
  <p:clrMapOvr>
    <a:masterClrMapping/>
  </p:clrMapOvr>
</p:sld>
</file>

<file path=ppt/theme/theme1.xml><?xml version="1.0" encoding="utf-8"?>
<a:theme xmlns:a="http://schemas.openxmlformats.org/drawingml/2006/main" name="ShapesVTI">
  <a:themeElements>
    <a:clrScheme name="Shapes">
      <a:dk1>
        <a:sysClr val="windowText" lastClr="000000"/>
      </a:dk1>
      <a:lt1>
        <a:sysClr val="window" lastClr="FFFFFF"/>
      </a:lt1>
      <a:dk2>
        <a:srgbClr val="281B10"/>
      </a:dk2>
      <a:lt2>
        <a:srgbClr val="FFF9F5"/>
      </a:lt2>
      <a:accent1>
        <a:srgbClr val="EE7661"/>
      </a:accent1>
      <a:accent2>
        <a:srgbClr val="4E91F0"/>
      </a:accent2>
      <a:accent3>
        <a:srgbClr val="5B5260"/>
      </a:accent3>
      <a:accent4>
        <a:srgbClr val="2CC3B4"/>
      </a:accent4>
      <a:accent5>
        <a:srgbClr val="C097F8"/>
      </a:accent5>
      <a:accent6>
        <a:srgbClr val="FF9514"/>
      </a:accent6>
      <a:hlink>
        <a:srgbClr val="E50CBC"/>
      </a:hlink>
      <a:folHlink>
        <a:srgbClr val="6257FF"/>
      </a:folHlink>
    </a:clrScheme>
    <a:fontScheme name="Festival">
      <a:majorFont>
        <a:latin typeface="Tw Cen M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D Meeting Presentation" id="{0D6DCA6E-2FC6-5346-9BB1-959FD0BDA7CA}" vid="{C26F61F3-C20D-B645-85D2-7AD07016BDA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426e97fa315356fffbdcd9876fe988c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14b8f0def80e6d70ce3def20c90759a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A449C04-64B3-4403-94B7-8D2284C38D1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BDEF148-1770-458F-8F5B-C3D0A278AA97}">
  <ds:schemaRefs>
    <ds:schemaRef ds:uri="http://schemas.microsoft.com/office/2006/documentManagement/types"/>
    <ds:schemaRef ds:uri="http://schemas.microsoft.com/office/2006/metadata/properties"/>
    <ds:schemaRef ds:uri="16c05727-aa75-4e4a-9b5f-8a80a1165891"/>
    <ds:schemaRef ds:uri="http://purl.org/dc/elements/1.1/"/>
    <ds:schemaRef ds:uri="http://schemas.microsoft.com/office/infopath/2007/PartnerControls"/>
    <ds:schemaRef ds:uri="http://purl.org/dc/terms/"/>
    <ds:schemaRef ds:uri="http://www.w3.org/XML/1998/namespace"/>
    <ds:schemaRef ds:uri="http://schemas.openxmlformats.org/package/2006/metadata/core-properties"/>
    <ds:schemaRef ds:uri="71af3243-3dd4-4a8d-8c0d-dd76da1f02a5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8413533D-8C39-401E-8B75-B1AEEEC56B9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RED Meeting Presentation</Template>
  <TotalTime>0</TotalTime>
  <Words>489</Words>
  <Application>Microsoft Office PowerPoint</Application>
  <PresentationFormat>Widescreen</PresentationFormat>
  <Paragraphs>101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Avenir Next LT Pro</vt:lpstr>
      <vt:lpstr>Calibri</vt:lpstr>
      <vt:lpstr>Tw Cen MT</vt:lpstr>
      <vt:lpstr>ShapesVTI</vt:lpstr>
      <vt:lpstr>Illinois Early Childhood Asset Map  Developing the Illinois Early Childhood Participation Data Set (ECPDS)</vt:lpstr>
      <vt:lpstr>PowerPoint Presentation</vt:lpstr>
      <vt:lpstr>Illinois Longitudinal Data System (ILDS) and Early Childhood Participation Data Set (ECPDS)</vt:lpstr>
      <vt:lpstr>PowerPoint Presentation</vt:lpstr>
      <vt:lpstr>Importance of the ECPDS</vt:lpstr>
      <vt:lpstr>Example questions to answer with this system</vt:lpstr>
      <vt:lpstr>Combine datasets at month level</vt:lpstr>
    </vt:vector>
  </TitlesOfParts>
  <Company>ISBE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Illinois Early Childhood Asset Map  Developing the Illinois Early Childhood Participation Data Set (ECPDS)</dc:title>
  <dc:creator>Taylor Seal</dc:creator>
  <cp:lastModifiedBy>Taylor Seal</cp:lastModifiedBy>
  <cp:revision>1</cp:revision>
  <cp:lastPrinted>2023-06-12T15:49:12Z</cp:lastPrinted>
  <dcterms:created xsi:type="dcterms:W3CDTF">2024-02-02T17:43:45Z</dcterms:created>
  <dcterms:modified xsi:type="dcterms:W3CDTF">2024-02-02T17:44:03Z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